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9" r:id="rId4"/>
    <p:sldId id="258" r:id="rId5"/>
    <p:sldId id="278" r:id="rId6"/>
    <p:sldId id="279" r:id="rId7"/>
    <p:sldId id="280" r:id="rId8"/>
    <p:sldId id="275" r:id="rId9"/>
    <p:sldId id="276" r:id="rId10"/>
    <p:sldId id="277" r:id="rId11"/>
    <p:sldId id="270" r:id="rId12"/>
    <p:sldId id="271" r:id="rId13"/>
    <p:sldId id="263" r:id="rId14"/>
    <p:sldId id="264" r:id="rId15"/>
    <p:sldId id="265" r:id="rId16"/>
    <p:sldId id="260" r:id="rId17"/>
    <p:sldId id="261" r:id="rId18"/>
    <p:sldId id="262" r:id="rId19"/>
    <p:sldId id="281" r:id="rId20"/>
    <p:sldId id="282" r:id="rId21"/>
    <p:sldId id="266" r:id="rId22"/>
    <p:sldId id="267" r:id="rId23"/>
    <p:sldId id="268" r:id="rId24"/>
    <p:sldId id="269" r:id="rId25"/>
    <p:sldId id="290" r:id="rId26"/>
    <p:sldId id="291" r:id="rId27"/>
    <p:sldId id="292" r:id="rId28"/>
    <p:sldId id="293" r:id="rId29"/>
    <p:sldId id="272" r:id="rId30"/>
    <p:sldId id="273" r:id="rId31"/>
    <p:sldId id="274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15" autoAdjust="0"/>
  </p:normalViewPr>
  <p:slideViewPr>
    <p:cSldViewPr>
      <p:cViewPr varScale="1">
        <p:scale>
          <a:sx n="113" d="100"/>
          <a:sy n="113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AEB1F-7D28-40D3-8EB0-458EDA8D43F1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B4ADF-562F-46F0-A473-B9D3484E6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26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B4ADF-562F-46F0-A473-B9D3484E6A9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11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6A1A-270D-468F-9BED-002FD50BE29E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6A1A-270D-468F-9BED-002FD50BE29E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6A1A-270D-468F-9BED-002FD50BE29E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6A1A-270D-468F-9BED-002FD50BE29E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6A1A-270D-468F-9BED-002FD50BE29E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6A1A-270D-468F-9BED-002FD50BE29E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6A1A-270D-468F-9BED-002FD50BE29E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6A1A-270D-468F-9BED-002FD50BE29E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6A1A-270D-468F-9BED-002FD50BE29E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6A1A-270D-468F-9BED-002FD50BE29E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6A1A-270D-468F-9BED-002FD50BE29E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36A1A-270D-468F-9BED-002FD50BE29E}" type="datetimeFigureOut">
              <a:rPr lang="cs-CZ" smtClean="0"/>
              <a:t>16.4.2016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9C22-3549-4400-BF69-72D0CD2C1795}" type="slidenum">
              <a:rPr lang="cs-CZ" smtClean="0"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translate.googleusercontent.com/translate_c?act=url&amp;depth=1&amp;hl=cs&amp;ie=UTF8&amp;prev=_t&amp;rurl=translate.google.cz&amp;sl=en&amp;tl=cs&amp;u=http://www.landezine.com/index.php/2011/02/cloister-garden-by-michael-van-gessel/1-michael-van-gessel-landscape-architecture-cloister-garden_15/&amp;usg=ALkJrhivl4fbbaMOyk9IxI1ajzceHCoMuQ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hyperlink" Target="https://translate.googleusercontent.com/translate_c?act=url&amp;depth=1&amp;hl=cs&amp;ie=UTF8&amp;prev=_t&amp;rurl=translate.google.cz&amp;sl=en&amp;tl=cs&amp;u=http://www.landezine.com/index.php/2011/02/cloister-garden-by-michael-van-gessel/4-michael-van-gessel-landscape-architecture-cloister-garden_7/&amp;usg=ALkJrhinN18YY0ehLD0Rx_6KStmCqQR2G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s://translate.googleusercontent.com/translate_c?act=url&amp;depth=1&amp;hl=cs&amp;ie=UTF8&amp;prev=_t&amp;rurl=translate.google.cz&amp;sl=en&amp;tl=cs&amp;u=http://www.landezine.com/index.php/2011/02/cloister-garden-by-michael-van-gessel/5-michael-van-gessel-landscape-architecture-cloister-garden_34/&amp;usg=ALkJrhgM_rkh6BoW79vQGcXdsDp1LhJDe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ranslate.googleusercontent.com/translate_c?act=url&amp;depth=1&amp;hl=cs&amp;ie=UTF8&amp;prev=_t&amp;rurl=translate.google.cz&amp;sl=en&amp;tl=cs&amp;u=http://www.landezine.com/index.php/2011/02/cloister-garden-by-michael-van-gessel/8-michael-van-gessel-landscape-architecture-cloister-garden_6/&amp;usg=ALkJrhgCeFBpi0-kAeGt9h7VIcO5jPSUbg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s://translate.googleusercontent.com/translate_c?act=url&amp;depth=1&amp;hl=cs&amp;ie=UTF8&amp;prev=_t&amp;rurl=translate.google.cz&amp;sl=en&amp;tl=cs&amp;u=http://www.landezine.com/index.php/2011/02/cloister-garden-by-michael-van-gessel/6-michael-van-gessel-landscape-architecture-cloister-garden_53/&amp;usg=ALkJrhgPbPb1kugnkFaJi0nsZqJKpMqmRw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translate.googleusercontent.com/translate_c?act=url&amp;depth=1&amp;hl=cs&amp;ie=UTF8&amp;prev=_t&amp;rurl=translate.google.cz&amp;sl=en&amp;tl=cs&amp;u=http://www.landezine.com/index.php/2011/02/cloister-garden-by-michael-van-gessel/10-michael-van-gessel-landscape-architecture-cloister-garden-concept/&amp;usg=ALkJrhiN32LCRW_1cB05A8mJZjIm_CodYw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late.googleusercontent.com/translate_c?act=url&amp;depth=1&amp;hl=cs&amp;ie=UTF8&amp;prev=_t&amp;rurl=translate.google.cz&amp;sl=en&amp;tl=cs&amp;u=http://www.landezine.com/index.php/2011/02/cloister-garden-by-michael-van-gessel/14-michael-van-gessel-landscape-architecture-cloister-garden-schemas-03/&amp;usg=ALkJrhinVyUsjuRndSexn2ErEDI3DjKFKA" TargetMode="External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hyperlink" Target="https://translate.googleusercontent.com/translate_c?act=url&amp;depth=1&amp;hl=cs&amp;ie=UTF8&amp;prev=_t&amp;rurl=translate.google.cz&amp;sl=en&amp;tl=cs&amp;u=http://www.landezine.com/index.php/2011/02/cloister-garden-by-michael-van-gessel/11-michael-van-gessel-landscape-architecture-cloister-garden-old-situation/&amp;usg=ALkJrhhRMRT9oKYSeNUkKT24nKegj05J9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ranslate.googleusercontent.com/translate_c?act=url&amp;depth=1&amp;hl=cs&amp;ie=UTF8&amp;prev=_t&amp;rurl=translate.google.cz&amp;sl=en&amp;tl=cs&amp;u=http://www.landezine.com/index.php/2011/02/cloister-garden-by-michael-van-gessel/13-michael-van-gessel-landscape-architecture-cloister-garden-schemas-02/&amp;usg=ALkJrhj_hTAucCt0URv5XPygNSACwwe_SA" TargetMode="External"/><Relationship Id="rId11" Type="http://schemas.openxmlformats.org/officeDocument/2006/relationships/image" Target="../media/image45.jpeg"/><Relationship Id="rId5" Type="http://schemas.openxmlformats.org/officeDocument/2006/relationships/image" Target="../media/image42.jpeg"/><Relationship Id="rId10" Type="http://schemas.openxmlformats.org/officeDocument/2006/relationships/hyperlink" Target="https://translate.googleusercontent.com/translate_c?act=url&amp;depth=1&amp;hl=cs&amp;ie=UTF8&amp;prev=_t&amp;rurl=translate.google.cz&amp;sl=en&amp;tl=cs&amp;u=http://www.landezine.com/index.php/2011/02/cloister-garden-by-michael-van-gessel/15-michael-van-gessel-landscape-architecture-cloister-garden-schemas-04/&amp;usg=ALkJrhihjccJVzz-alXohk212nJ19wBRXQ" TargetMode="External"/><Relationship Id="rId4" Type="http://schemas.openxmlformats.org/officeDocument/2006/relationships/hyperlink" Target="https://translate.googleusercontent.com/translate_c?act=url&amp;depth=1&amp;hl=cs&amp;ie=UTF8&amp;prev=_t&amp;rurl=translate.google.cz&amp;sl=en&amp;tl=cs&amp;u=http://www.landezine.com/index.php/2011/02/cloister-garden-by-michael-van-gessel/12-michael-van-gessel-landscape-architecture-cloister-garden-schemas-01/&amp;usg=ALkJrhhiQ1nBSpyYeDPruP0gYYx7V9WHIA" TargetMode="External"/><Relationship Id="rId9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dezine.com/index.php/2011/04/twickel-estate-by-michael-van-gessel/" TargetMode="External"/><Relationship Id="rId2" Type="http://schemas.openxmlformats.org/officeDocument/2006/relationships/hyperlink" Target="http://www.michaelvangessel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340769"/>
            <a:ext cx="7846640" cy="2259682"/>
          </a:xfrm>
        </p:spPr>
        <p:txBody>
          <a:bodyPr/>
          <a:lstStyle/>
          <a:p>
            <a:pPr algn="ctr"/>
            <a:r>
              <a:rPr lang="cs-CZ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 R. </a:t>
            </a:r>
            <a:r>
              <a:rPr lang="cs-CZ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GESSEL</a:t>
            </a:r>
            <a:br>
              <a:rPr lang="cs-CZ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Krajinářský architekt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7056784" cy="1944216"/>
          </a:xfrm>
        </p:spPr>
        <p:txBody>
          <a:bodyPr/>
          <a:lstStyle/>
          <a:p>
            <a:r>
              <a:rPr lang="cs-CZ" dirty="0" smtClean="0"/>
              <a:t>Seminární práce</a:t>
            </a:r>
          </a:p>
          <a:p>
            <a:r>
              <a:rPr lang="cs-CZ" dirty="0" smtClean="0"/>
              <a:t>Současná krajinářská architektura</a:t>
            </a:r>
          </a:p>
          <a:p>
            <a:r>
              <a:rPr lang="cs-CZ" dirty="0" smtClean="0"/>
              <a:t>Vedoucí: Ing. Karel Slánský</a:t>
            </a:r>
          </a:p>
          <a:p>
            <a:r>
              <a:rPr lang="cs-CZ" dirty="0" smtClean="0"/>
              <a:t>Vypracovala: Bc. Kristýna Poláčková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9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232931" cy="1339551"/>
          </a:xfrm>
        </p:spPr>
        <p:txBody>
          <a:bodyPr/>
          <a:lstStyle/>
          <a:p>
            <a:r>
              <a:rPr lang="cs-CZ" dirty="0"/>
              <a:t>OFFICE BUILDING ING HOUSE – AMSTERDAM 1998-2002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76055" y="1556792"/>
            <a:ext cx="3816425" cy="4304259"/>
          </a:xfrm>
        </p:spPr>
        <p:txBody>
          <a:bodyPr/>
          <a:lstStyle/>
          <a:p>
            <a:r>
              <a:rPr lang="cs-CZ" dirty="0" smtClean="0"/>
              <a:t>Citrusy</a:t>
            </a:r>
            <a:endParaRPr lang="cs-CZ" dirty="0"/>
          </a:p>
          <a:p>
            <a:r>
              <a:rPr lang="cs-CZ" dirty="0"/>
              <a:t>Stejný nejvyšším patře se otevírá rannímu slunci s malým lodžie. Pět plantážníci obsahovat zubaté lípy. Žlutý ovoce je zdaleka viditelný na dálnici</a:t>
            </a:r>
            <a:r>
              <a:rPr lang="cs-CZ" b="1" dirty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 descr="http://www.michaelvangessel.com/website/pictures/popup_images/10h_5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320480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MINISTERSTVO </a:t>
            </a:r>
            <a:r>
              <a:rPr lang="cs-CZ" dirty="0" smtClean="0">
                <a:solidFill>
                  <a:schemeClr val="bg1"/>
                </a:solidFill>
              </a:rPr>
              <a:t>ZEMĚDĚLSTVÍ  </a:t>
            </a:r>
            <a:r>
              <a:rPr lang="cs-CZ" dirty="0">
                <a:solidFill>
                  <a:schemeClr val="bg1"/>
                </a:solidFill>
              </a:rPr>
              <a:t>THE </a:t>
            </a:r>
            <a:r>
              <a:rPr lang="cs-CZ" dirty="0" smtClean="0">
                <a:solidFill>
                  <a:schemeClr val="bg1"/>
                </a:solidFill>
              </a:rPr>
              <a:t>HAGUE 2001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63280" y="1268760"/>
            <a:ext cx="4480720" cy="558924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Tato </a:t>
            </a:r>
            <a:r>
              <a:rPr lang="cs-CZ" dirty="0"/>
              <a:t>vládní </a:t>
            </a:r>
            <a:r>
              <a:rPr lang="cs-CZ" dirty="0" smtClean="0"/>
              <a:t>budova, </a:t>
            </a:r>
            <a:r>
              <a:rPr lang="cs-CZ" dirty="0"/>
              <a:t>více připomínající bunkr než </a:t>
            </a:r>
            <a:r>
              <a:rPr lang="cs-CZ" dirty="0" smtClean="0"/>
              <a:t>kanceláře </a:t>
            </a:r>
            <a:r>
              <a:rPr lang="cs-CZ" dirty="0"/>
              <a:t>je hrozně odříznutá od </a:t>
            </a:r>
            <a:r>
              <a:rPr lang="cs-CZ" dirty="0" smtClean="0"/>
              <a:t>města. Zadání </a:t>
            </a:r>
            <a:r>
              <a:rPr lang="cs-CZ" dirty="0"/>
              <a:t>bylo integrovat dvě a ve stejnou dobu, aby </a:t>
            </a:r>
            <a:r>
              <a:rPr lang="cs-CZ" dirty="0" smtClean="0"/>
              <a:t>bylo jasné</a:t>
            </a:r>
            <a:r>
              <a:rPr lang="cs-CZ" dirty="0"/>
              <a:t>, že je to </a:t>
            </a:r>
            <a:r>
              <a:rPr lang="cs-CZ" dirty="0" smtClean="0"/>
              <a:t>zelené oddělení.</a:t>
            </a:r>
          </a:p>
          <a:p>
            <a:r>
              <a:rPr lang="cs-CZ" dirty="0" smtClean="0"/>
              <a:t>Okolní </a:t>
            </a:r>
            <a:r>
              <a:rPr lang="cs-CZ" dirty="0"/>
              <a:t>ulice</a:t>
            </a:r>
          </a:p>
          <a:p>
            <a:r>
              <a:rPr lang="cs-CZ" dirty="0"/>
              <a:t>Tři ulice </a:t>
            </a:r>
            <a:r>
              <a:rPr lang="cs-CZ" dirty="0" smtClean="0"/>
              <a:t>hraničí vzájemně  s touto budovou  a vzhledem </a:t>
            </a:r>
            <a:r>
              <a:rPr lang="cs-CZ" dirty="0"/>
              <a:t>k jejich zvláštní </a:t>
            </a:r>
            <a:r>
              <a:rPr lang="cs-CZ" dirty="0" smtClean="0"/>
              <a:t>mu odkazu </a:t>
            </a:r>
            <a:r>
              <a:rPr lang="cs-CZ" dirty="0"/>
              <a:t>na integraci otevřený a zastavěný prostor. Na vstupní straně, mezi novou klasickou kolonádou a </a:t>
            </a:r>
            <a:r>
              <a:rPr lang="cs-CZ" dirty="0" smtClean="0"/>
              <a:t>průčelím je </a:t>
            </a:r>
            <a:r>
              <a:rPr lang="cs-CZ" dirty="0"/>
              <a:t>travnatý svah </a:t>
            </a:r>
            <a:r>
              <a:rPr lang="cs-CZ" dirty="0" smtClean="0"/>
              <a:t>a zavádí </a:t>
            </a:r>
            <a:r>
              <a:rPr lang="cs-CZ" dirty="0"/>
              <a:t>do zeleně uvnitř. Na druhé straně je restaurace </a:t>
            </a:r>
            <a:r>
              <a:rPr lang="cs-CZ" dirty="0" smtClean="0"/>
              <a:t>– pavilon, který je </a:t>
            </a:r>
            <a:r>
              <a:rPr lang="cs-CZ" dirty="0"/>
              <a:t>v obležení v oranžerii. Dlouhá jižní </a:t>
            </a:r>
            <a:r>
              <a:rPr lang="cs-CZ" dirty="0" smtClean="0"/>
              <a:t>strana ministerstva </a:t>
            </a:r>
            <a:r>
              <a:rPr lang="cs-CZ" dirty="0"/>
              <a:t>čelí tepnou, která může být výrazně </a:t>
            </a:r>
            <a:r>
              <a:rPr lang="cs-CZ" dirty="0" smtClean="0"/>
              <a:t>zlepšena </a:t>
            </a:r>
            <a:r>
              <a:rPr lang="cs-CZ" dirty="0"/>
              <a:t>výsevem </a:t>
            </a:r>
            <a:r>
              <a:rPr lang="cs-CZ" dirty="0" smtClean="0"/>
              <a:t>čtyřřadého </a:t>
            </a:r>
            <a:r>
              <a:rPr lang="cs-CZ" dirty="0"/>
              <a:t>pruhu platanů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Vchod</a:t>
            </a:r>
            <a:endParaRPr lang="cs-CZ" dirty="0"/>
          </a:p>
          <a:p>
            <a:r>
              <a:rPr lang="cs-CZ" dirty="0" smtClean="0"/>
              <a:t>Elegantní náměstí je otevřené, </a:t>
            </a:r>
            <a:r>
              <a:rPr lang="cs-CZ" dirty="0"/>
              <a:t>kamenité a prostorné. </a:t>
            </a:r>
            <a:r>
              <a:rPr lang="cs-CZ" dirty="0" smtClean="0"/>
              <a:t>Široká </a:t>
            </a:r>
            <a:r>
              <a:rPr lang="cs-CZ" dirty="0"/>
              <a:t>kamenná lavice </a:t>
            </a:r>
            <a:r>
              <a:rPr lang="cs-CZ" dirty="0" smtClean="0"/>
              <a:t>označuje okraje. Drážka </a:t>
            </a:r>
            <a:r>
              <a:rPr lang="cs-CZ" dirty="0"/>
              <a:t>označující poloměr otáčení pro příchozí automobilů jemně vytesané do chodníku. </a:t>
            </a:r>
          </a:p>
        </p:txBody>
      </p:sp>
      <p:pic>
        <p:nvPicPr>
          <p:cNvPr id="5" name="Zástupný symbol pro obsah 4" descr="http://www.michaelvangessel.com/website/pictures/popup_images/14b_5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471863" cy="2075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michaelvangessel.com/website/pictures/popup_images/14c_5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497205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3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304939" cy="1195535"/>
          </a:xfrm>
        </p:spPr>
        <p:txBody>
          <a:bodyPr/>
          <a:lstStyle/>
          <a:p>
            <a:r>
              <a:rPr lang="cs-CZ" dirty="0"/>
              <a:t>MINISTERSTVO ZEMĚDĚLSTVÍ  THE HAGUE 2001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63280" y="1268760"/>
            <a:ext cx="4157192" cy="558924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Přírodní dvůr</a:t>
            </a:r>
          </a:p>
          <a:p>
            <a:r>
              <a:rPr lang="cs-CZ" dirty="0" smtClean="0"/>
              <a:t>Prostřední dvůr je </a:t>
            </a:r>
            <a:r>
              <a:rPr lang="cs-CZ" dirty="0"/>
              <a:t>ódou na přírodu. </a:t>
            </a:r>
            <a:r>
              <a:rPr lang="cs-CZ" dirty="0" smtClean="0"/>
              <a:t>Malý dvůr tvoří </a:t>
            </a:r>
            <a:r>
              <a:rPr lang="cs-CZ" dirty="0"/>
              <a:t>lesní </a:t>
            </a:r>
            <a:r>
              <a:rPr lang="cs-CZ" dirty="0" smtClean="0"/>
              <a:t>španělské kaštany, které se zvedají z </a:t>
            </a:r>
            <a:r>
              <a:rPr lang="cs-CZ" dirty="0"/>
              <a:t>podrostu </a:t>
            </a:r>
            <a:r>
              <a:rPr lang="cs-CZ" dirty="0" smtClean="0"/>
              <a:t>trav. Z </a:t>
            </a:r>
            <a:r>
              <a:rPr lang="cs-CZ" dirty="0"/>
              <a:t>cesty, která spojuje všechny tři nádvoří, půda postupně svažuje směrem na jih směrem k suterénu. </a:t>
            </a:r>
            <a:r>
              <a:rPr lang="cs-CZ" dirty="0" smtClean="0"/>
              <a:t>Dolní dvůr nabízí </a:t>
            </a:r>
            <a:r>
              <a:rPr lang="cs-CZ" dirty="0"/>
              <a:t>ničím nerušený výhled na </a:t>
            </a:r>
            <a:r>
              <a:rPr lang="cs-CZ" dirty="0" smtClean="0"/>
              <a:t>svažující </a:t>
            </a:r>
            <a:r>
              <a:rPr lang="cs-CZ" dirty="0"/>
              <a:t>se lesní </a:t>
            </a:r>
            <a:r>
              <a:rPr lang="cs-CZ" dirty="0" smtClean="0"/>
              <a:t>půdu. </a:t>
            </a:r>
          </a:p>
          <a:p>
            <a:r>
              <a:rPr lang="cs-CZ" dirty="0" smtClean="0"/>
              <a:t>Zahradní dvůr</a:t>
            </a:r>
            <a:endParaRPr lang="cs-CZ" dirty="0"/>
          </a:p>
          <a:p>
            <a:r>
              <a:rPr lang="cs-CZ" dirty="0"/>
              <a:t>Zde </a:t>
            </a:r>
            <a:r>
              <a:rPr lang="cs-CZ" dirty="0" smtClean="0"/>
              <a:t>tvoří </a:t>
            </a:r>
            <a:r>
              <a:rPr lang="cs-CZ" dirty="0"/>
              <a:t>restauraci v oranžerii. N</a:t>
            </a:r>
            <a:r>
              <a:rPr lang="cs-CZ" dirty="0" smtClean="0"/>
              <a:t>ejvíce navštěvovaný </a:t>
            </a:r>
            <a:r>
              <a:rPr lang="cs-CZ" dirty="0"/>
              <a:t>otevřený prostor v budově, a to zejména v letních dnech. Rozložení zahrada zve na procházku kolem nebo sednout pod akácií, které filtrují sluneční světlo. Osmi po sobě jdoucích úrovně následovat podobný sklon jako v lesním soudu. </a:t>
            </a:r>
            <a:r>
              <a:rPr lang="cs-CZ" dirty="0" err="1"/>
              <a:t>Cor</a:t>
            </a:r>
            <a:r>
              <a:rPr lang="cs-CZ" dirty="0"/>
              <a:t>-Ten oceli příčky spolu s živými ploty udržet půdu. Odrazový můstek a ocelové kroky poskytují přístup k tomuto Eden.</a:t>
            </a:r>
          </a:p>
          <a:p>
            <a:endParaRPr lang="cs-CZ" dirty="0"/>
          </a:p>
        </p:txBody>
      </p:sp>
      <p:pic>
        <p:nvPicPr>
          <p:cNvPr id="5" name="Zástupný symbol pro obsah 4" descr="http://www.michaelvangessel.com/website/pictures/popup_images/14d_5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32048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michaelvangessel.com/website/pictures/popup_images/14e_5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9" y="3717032"/>
            <a:ext cx="4328329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4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Renovace - </a:t>
            </a:r>
            <a:r>
              <a:rPr lang="cs-CZ" dirty="0">
                <a:solidFill>
                  <a:schemeClr val="bg1"/>
                </a:solidFill>
              </a:rPr>
              <a:t>VONDELPARK </a:t>
            </a:r>
            <a:r>
              <a:rPr lang="cs-CZ" dirty="0" smtClean="0">
                <a:solidFill>
                  <a:schemeClr val="bg1"/>
                </a:solidFill>
              </a:rPr>
              <a:t>AMSTERDAM </a:t>
            </a:r>
            <a:r>
              <a:rPr lang="cs-CZ" dirty="0">
                <a:solidFill>
                  <a:schemeClr val="bg1"/>
                </a:solidFill>
              </a:rPr>
              <a:t>2001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7505" y="3501007"/>
            <a:ext cx="8928992" cy="2664297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Vondelpark</a:t>
            </a:r>
            <a:r>
              <a:rPr lang="cs-CZ" dirty="0"/>
              <a:t> je v první řadě městský park v Amsterdamu. </a:t>
            </a:r>
            <a:r>
              <a:rPr lang="cs-CZ" dirty="0" smtClean="0"/>
              <a:t>Založen </a:t>
            </a:r>
            <a:r>
              <a:rPr lang="cs-CZ" dirty="0"/>
              <a:t>v 19. století bohatých a dobře míněných občanů, to spojilo soukromý zisk s </a:t>
            </a:r>
            <a:r>
              <a:rPr lang="cs-CZ" dirty="0" smtClean="0"/>
              <a:t>veřejným potěšením. </a:t>
            </a:r>
            <a:r>
              <a:rPr lang="cs-CZ" dirty="0"/>
              <a:t>Zámky </a:t>
            </a:r>
            <a:r>
              <a:rPr lang="cs-CZ" dirty="0" smtClean="0"/>
              <a:t>obklopené </a:t>
            </a:r>
            <a:r>
              <a:rPr lang="cs-CZ" dirty="0"/>
              <a:t>se těší přidanou hodnotu zeleného otevřeného prostoru, který spojuje centrum města s jeho západním </a:t>
            </a:r>
            <a:r>
              <a:rPr lang="cs-CZ" dirty="0" smtClean="0"/>
              <a:t>okrajem </a:t>
            </a:r>
            <a:r>
              <a:rPr lang="cs-CZ" dirty="0"/>
              <a:t>města.</a:t>
            </a:r>
          </a:p>
          <a:p>
            <a:r>
              <a:rPr lang="cs-CZ" dirty="0" smtClean="0"/>
              <a:t>Rekonstrukcí </a:t>
            </a:r>
            <a:r>
              <a:rPr lang="cs-CZ" dirty="0"/>
              <a:t>parku byla </a:t>
            </a:r>
            <a:r>
              <a:rPr lang="cs-CZ" dirty="0" smtClean="0"/>
              <a:t>zajištěna jeho budoucnost. </a:t>
            </a:r>
            <a:r>
              <a:rPr lang="cs-CZ" dirty="0"/>
              <a:t>J</a:t>
            </a:r>
            <a:r>
              <a:rPr lang="cs-CZ" dirty="0" smtClean="0"/>
              <a:t>e </a:t>
            </a:r>
            <a:r>
              <a:rPr lang="cs-CZ" dirty="0"/>
              <a:t>založen na třech kalibračních časových okamžicích. P</a:t>
            </a:r>
            <a:r>
              <a:rPr lang="cs-CZ" dirty="0" smtClean="0"/>
              <a:t>ůvodní </a:t>
            </a:r>
            <a:r>
              <a:rPr lang="cs-CZ" dirty="0"/>
              <a:t>dokončení v roce </a:t>
            </a:r>
            <a:r>
              <a:rPr lang="cs-CZ" dirty="0" smtClean="0"/>
              <a:t>1896. V roce 1959 proběhla </a:t>
            </a:r>
            <a:r>
              <a:rPr lang="cs-CZ" dirty="0"/>
              <a:t>rozsáhlá rekonstrukce </a:t>
            </a:r>
            <a:r>
              <a:rPr lang="cs-CZ" dirty="0" smtClean="0"/>
              <a:t>a </a:t>
            </a:r>
            <a:r>
              <a:rPr lang="cs-CZ" dirty="0"/>
              <a:t>označení jako národní památka v roce 1996.</a:t>
            </a:r>
          </a:p>
        </p:txBody>
      </p:sp>
      <p:pic>
        <p:nvPicPr>
          <p:cNvPr id="5" name="Zástupný symbol pro obsah 4" descr="http://www.michaelvangessel.com/website/pictures/popup_images/19c_5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28992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8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39951" y="332656"/>
            <a:ext cx="5004049" cy="1267543"/>
          </a:xfrm>
        </p:spPr>
        <p:txBody>
          <a:bodyPr/>
          <a:lstStyle/>
          <a:p>
            <a:r>
              <a:rPr lang="cs-CZ" dirty="0"/>
              <a:t>VONDELPARK AMSTERDAM 2001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10478" y="1484784"/>
            <a:ext cx="4554010" cy="5256584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Voda</a:t>
            </a:r>
            <a:endParaRPr lang="cs-CZ" dirty="0"/>
          </a:p>
          <a:p>
            <a:r>
              <a:rPr lang="cs-CZ" dirty="0"/>
              <a:t>Voda v každé podobě a formě, určuje strukturu údolí </a:t>
            </a:r>
            <a:r>
              <a:rPr lang="cs-CZ" dirty="0" err="1"/>
              <a:t>Vondelpark</a:t>
            </a:r>
            <a:r>
              <a:rPr lang="cs-CZ" dirty="0"/>
              <a:t>, který byl vytvořen </a:t>
            </a:r>
            <a:r>
              <a:rPr lang="cs-CZ" dirty="0" smtClean="0"/>
              <a:t>pro </a:t>
            </a:r>
            <a:r>
              <a:rPr lang="cs-CZ" dirty="0"/>
              <a:t>přilehlé </a:t>
            </a:r>
            <a:r>
              <a:rPr lang="cs-CZ" dirty="0" smtClean="0"/>
              <a:t>pozemky. </a:t>
            </a:r>
            <a:r>
              <a:rPr lang="cs-CZ" dirty="0"/>
              <a:t>B</a:t>
            </a:r>
            <a:r>
              <a:rPr lang="cs-CZ" dirty="0" smtClean="0"/>
              <a:t>yl </a:t>
            </a:r>
            <a:r>
              <a:rPr lang="cs-CZ" dirty="0"/>
              <a:t>zvýšen, aby se stal rezidenční </a:t>
            </a:r>
            <a:r>
              <a:rPr lang="cs-CZ" dirty="0" err="1" smtClean="0"/>
              <a:t>čtvrťí</a:t>
            </a:r>
            <a:r>
              <a:rPr lang="cs-CZ" dirty="0" smtClean="0"/>
              <a:t>. </a:t>
            </a:r>
            <a:r>
              <a:rPr lang="cs-CZ" dirty="0"/>
              <a:t>Některé spoje </a:t>
            </a:r>
            <a:r>
              <a:rPr lang="cs-CZ" dirty="0" smtClean="0"/>
              <a:t>ve vodním systému byly </a:t>
            </a:r>
            <a:r>
              <a:rPr lang="cs-CZ" dirty="0"/>
              <a:t>vizuálně </a:t>
            </a:r>
            <a:r>
              <a:rPr lang="cs-CZ" dirty="0" smtClean="0"/>
              <a:t>ztraceny </a:t>
            </a:r>
            <a:r>
              <a:rPr lang="cs-CZ" dirty="0"/>
              <a:t>a mají být obnoveny. Tato kontinuita je zvýšena tím, že snižuje vzdálenost mezi hranami cest a vody</a:t>
            </a:r>
            <a:r>
              <a:rPr lang="cs-CZ" dirty="0" smtClean="0"/>
              <a:t>.</a:t>
            </a:r>
          </a:p>
          <a:p>
            <a:r>
              <a:rPr lang="cs-CZ" dirty="0" smtClean="0"/>
              <a:t>Reliéf</a:t>
            </a:r>
            <a:endParaRPr lang="cs-CZ" dirty="0"/>
          </a:p>
          <a:p>
            <a:r>
              <a:rPr lang="cs-CZ" dirty="0"/>
              <a:t>Fotografie </a:t>
            </a:r>
            <a:r>
              <a:rPr lang="cs-CZ" dirty="0" err="1"/>
              <a:t>Vondelpark</a:t>
            </a:r>
            <a:r>
              <a:rPr lang="cs-CZ" dirty="0"/>
              <a:t> provedené na konci 19. století, vykazují mnohem větší diferenciaci ve vyšších a nižších částech, než je nyní možné vidět. K</a:t>
            </a:r>
            <a:r>
              <a:rPr lang="cs-CZ" dirty="0" smtClean="0"/>
              <a:t>rajina se zploštila. </a:t>
            </a:r>
            <a:r>
              <a:rPr lang="cs-CZ" dirty="0"/>
              <a:t>Pouze tam, kde byly postaveny mosty a základy odolávat usazování </a:t>
            </a:r>
            <a:r>
              <a:rPr lang="cs-CZ" dirty="0" smtClean="0"/>
              <a:t>půdy se rozdíl </a:t>
            </a:r>
            <a:r>
              <a:rPr lang="cs-CZ" dirty="0"/>
              <a:t>v úrovni terénu ve skutečnosti </a:t>
            </a:r>
            <a:r>
              <a:rPr lang="cs-CZ" dirty="0" smtClean="0"/>
              <a:t>zvýšil. </a:t>
            </a:r>
            <a:r>
              <a:rPr lang="cs-CZ" dirty="0"/>
              <a:t>Oblastem na úrovni, které bývaly duté vedle vyboulení jsou </a:t>
            </a:r>
            <a:r>
              <a:rPr lang="cs-CZ" dirty="0" smtClean="0"/>
              <a:t>stále kontrastnější.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  <a:p>
            <a:r>
              <a:rPr lang="cs-CZ" dirty="0"/>
              <a:t>Vegetace</a:t>
            </a:r>
          </a:p>
          <a:p>
            <a:r>
              <a:rPr lang="cs-CZ" dirty="0" smtClean="0"/>
              <a:t>Tráva, </a:t>
            </a:r>
            <a:r>
              <a:rPr lang="cs-CZ" dirty="0"/>
              <a:t>háje a stromy tvoří </a:t>
            </a:r>
            <a:r>
              <a:rPr lang="cs-CZ" dirty="0" smtClean="0"/>
              <a:t>biologický </a:t>
            </a:r>
            <a:r>
              <a:rPr lang="cs-CZ" dirty="0"/>
              <a:t>rámec parku. Stávající trávníky jsou mnohem rozmanitější. Kolem sochy </a:t>
            </a:r>
            <a:r>
              <a:rPr lang="cs-CZ" dirty="0" err="1"/>
              <a:t>Vondel</a:t>
            </a:r>
            <a:r>
              <a:rPr lang="cs-CZ" dirty="0"/>
              <a:t> </a:t>
            </a:r>
            <a:r>
              <a:rPr lang="cs-CZ" dirty="0" smtClean="0"/>
              <a:t>z 1896 </a:t>
            </a:r>
            <a:r>
              <a:rPr lang="cs-CZ" dirty="0"/>
              <a:t>reference vyžaduje formální trávu. </a:t>
            </a:r>
            <a:r>
              <a:rPr lang="cs-CZ" dirty="0" smtClean="0"/>
              <a:t>Háje, keře, stromy vytvářejí </a:t>
            </a:r>
            <a:r>
              <a:rPr lang="cs-CZ" dirty="0"/>
              <a:t>pohled z parku na město kolem. </a:t>
            </a:r>
          </a:p>
        </p:txBody>
      </p:sp>
      <p:pic>
        <p:nvPicPr>
          <p:cNvPr id="5" name="Zástupný symbol pro obsah 4" descr="http://www.michaelvangessel.com/website/pictures/popup_images/19d_420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7"/>
            <a:ext cx="345638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michaelvangessel.com/website/pictures/popup_images/19e_5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31891"/>
            <a:ext cx="3942933" cy="9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michaelvangessel.com/website/pictures/popup_images/19f_52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23" y="3501008"/>
            <a:ext cx="3703773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2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VONDELPARK AMSTERDAM 2001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C</a:t>
            </a:r>
            <a:r>
              <a:rPr lang="cs-CZ" dirty="0" smtClean="0"/>
              <a:t>esty</a:t>
            </a:r>
            <a:endParaRPr lang="cs-CZ" dirty="0"/>
          </a:p>
          <a:p>
            <a:r>
              <a:rPr lang="cs-CZ" dirty="0"/>
              <a:t>Původní </a:t>
            </a:r>
            <a:r>
              <a:rPr lang="cs-CZ" dirty="0" smtClean="0"/>
              <a:t>systém parku</a:t>
            </a:r>
            <a:r>
              <a:rPr lang="cs-CZ" dirty="0"/>
              <a:t>, definovaný elegantními křivkami, byla snížena následnými změnami v průběhu let. Spoje jsou obnoveny, odvodnění se zlepšila, cesty na </a:t>
            </a:r>
            <a:r>
              <a:rPr lang="cs-CZ" dirty="0" smtClean="0"/>
              <a:t>okraji vrátily </a:t>
            </a:r>
            <a:r>
              <a:rPr lang="cs-CZ" dirty="0"/>
              <a:t>do svých řad </a:t>
            </a:r>
            <a:r>
              <a:rPr lang="cs-CZ" dirty="0" smtClean="0"/>
              <a:t>stromy. </a:t>
            </a:r>
            <a:r>
              <a:rPr lang="cs-CZ" dirty="0"/>
              <a:t>P</a:t>
            </a:r>
            <a:r>
              <a:rPr lang="cs-CZ" dirty="0" smtClean="0"/>
              <a:t>ark </a:t>
            </a:r>
            <a:r>
              <a:rPr lang="cs-CZ" dirty="0"/>
              <a:t>a </a:t>
            </a:r>
            <a:r>
              <a:rPr lang="cs-CZ" dirty="0" smtClean="0"/>
              <a:t>centrum </a:t>
            </a:r>
            <a:r>
              <a:rPr lang="cs-CZ" dirty="0"/>
              <a:t>města </a:t>
            </a:r>
            <a:r>
              <a:rPr lang="cs-CZ" dirty="0" smtClean="0"/>
              <a:t>jsou naplněny rozptýlenými </a:t>
            </a:r>
            <a:r>
              <a:rPr lang="cs-CZ" dirty="0"/>
              <a:t>stromy.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Zástupný symbol pro obsah 5" descr="http://www.michaelvangessel.com/website/pictures/popup_images/19g_5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248472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9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3" y="404664"/>
            <a:ext cx="7123080" cy="1195535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ARTIS ZOO – AMSTERDAM 2004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63280" y="1340768"/>
            <a:ext cx="4480720" cy="5400600"/>
          </a:xfrm>
        </p:spPr>
        <p:txBody>
          <a:bodyPr>
            <a:normAutofit/>
          </a:bodyPr>
          <a:lstStyle/>
          <a:p>
            <a:r>
              <a:rPr lang="cs-CZ" dirty="0"/>
              <a:t>Expanze 17. </a:t>
            </a:r>
            <a:r>
              <a:rPr lang="cs-CZ" dirty="0" smtClean="0"/>
              <a:t>století dala Amsterdamu </a:t>
            </a:r>
            <a:r>
              <a:rPr lang="cs-CZ" dirty="0"/>
              <a:t>organizovanou městskou oblast, která prospěla </a:t>
            </a:r>
            <a:r>
              <a:rPr lang="cs-CZ" dirty="0" smtClean="0"/>
              <a:t>kapitálem pro zemi a stala se světovou </a:t>
            </a:r>
            <a:r>
              <a:rPr lang="cs-CZ" dirty="0"/>
              <a:t>velmocí. Po dokončení </a:t>
            </a:r>
            <a:r>
              <a:rPr lang="cs-CZ" dirty="0" smtClean="0"/>
              <a:t> </a:t>
            </a:r>
            <a:r>
              <a:rPr lang="cs-CZ" dirty="0"/>
              <a:t>bylo </a:t>
            </a:r>
            <a:r>
              <a:rPr lang="cs-CZ" dirty="0" smtClean="0"/>
              <a:t>více </a:t>
            </a:r>
            <a:r>
              <a:rPr lang="cs-CZ" dirty="0"/>
              <a:t>půdy uvnitř městských hradeb, než bylo potřebné pro výstavbu. </a:t>
            </a:r>
            <a:r>
              <a:rPr lang="cs-CZ" dirty="0" smtClean="0"/>
              <a:t>Proto východní </a:t>
            </a:r>
            <a:r>
              <a:rPr lang="cs-CZ" dirty="0"/>
              <a:t>část se stala </a:t>
            </a:r>
            <a:r>
              <a:rPr lang="cs-CZ" dirty="0" err="1" smtClean="0"/>
              <a:t>Plantage</a:t>
            </a:r>
            <a:r>
              <a:rPr lang="cs-CZ" dirty="0" smtClean="0"/>
              <a:t> - plantáž </a:t>
            </a:r>
            <a:r>
              <a:rPr lang="cs-CZ" dirty="0"/>
              <a:t>pro zahradnictví a rekreaci. </a:t>
            </a:r>
          </a:p>
          <a:p>
            <a:r>
              <a:rPr lang="cs-CZ" dirty="0" smtClean="0"/>
              <a:t>Přírodní </a:t>
            </a:r>
            <a:r>
              <a:rPr lang="cs-CZ" dirty="0" err="1"/>
              <a:t>Artis</a:t>
            </a:r>
            <a:r>
              <a:rPr lang="cs-CZ" dirty="0"/>
              <a:t> Magistra</a:t>
            </a:r>
            <a:r>
              <a:rPr lang="cs-CZ" dirty="0" smtClean="0"/>
              <a:t>, </a:t>
            </a:r>
            <a:r>
              <a:rPr lang="cs-CZ" dirty="0"/>
              <a:t>společnost založená v roce 1838, </a:t>
            </a:r>
            <a:r>
              <a:rPr lang="cs-CZ" dirty="0" smtClean="0"/>
              <a:t>které </a:t>
            </a:r>
            <a:r>
              <a:rPr lang="cs-CZ" dirty="0"/>
              <a:t>propůjčil své jméno </a:t>
            </a:r>
            <a:r>
              <a:rPr lang="cs-CZ" dirty="0" err="1" smtClean="0"/>
              <a:t>Artis</a:t>
            </a:r>
            <a:r>
              <a:rPr lang="cs-CZ" dirty="0" smtClean="0"/>
              <a:t> - </a:t>
            </a:r>
            <a:r>
              <a:rPr lang="cs-CZ" dirty="0"/>
              <a:t>zábavní park</a:t>
            </a:r>
            <a:r>
              <a:rPr lang="cs-CZ" dirty="0" smtClean="0"/>
              <a:t>, spojení přírody </a:t>
            </a:r>
            <a:r>
              <a:rPr lang="cs-CZ" dirty="0"/>
              <a:t>a </a:t>
            </a:r>
            <a:r>
              <a:rPr lang="cs-CZ" dirty="0" smtClean="0"/>
              <a:t>kultury zároveň.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176464" cy="4536503"/>
          </a:xfrm>
          <a:prstGeom prst="rect">
            <a:avLst/>
          </a:prstGeom>
          <a:noFill/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8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3" y="-315416"/>
            <a:ext cx="7123080" cy="2160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548680"/>
            <a:ext cx="4320480" cy="630932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Mřížka</a:t>
            </a:r>
          </a:p>
          <a:p>
            <a:r>
              <a:rPr lang="cs-CZ" dirty="0"/>
              <a:t>Unikátní </a:t>
            </a:r>
            <a:r>
              <a:rPr lang="cs-CZ" dirty="0" smtClean="0"/>
              <a:t>zakřivená </a:t>
            </a:r>
            <a:r>
              <a:rPr lang="cs-CZ" dirty="0"/>
              <a:t>obdélníková dispozice </a:t>
            </a:r>
            <a:r>
              <a:rPr lang="cs-CZ" dirty="0" err="1" smtClean="0"/>
              <a:t>kanálního</a:t>
            </a:r>
            <a:r>
              <a:rPr lang="cs-CZ" dirty="0" smtClean="0"/>
              <a:t> </a:t>
            </a:r>
            <a:r>
              <a:rPr lang="cs-CZ" dirty="0"/>
              <a:t>systému, který obklopuje středověké centrum Amsterdamu je stále rozpoznatelné. Prolínání vzor ulic a vodních cest poskytuje strukturu v drahách a </a:t>
            </a:r>
            <a:r>
              <a:rPr lang="cs-CZ" dirty="0" smtClean="0"/>
              <a:t>rybnících. </a:t>
            </a:r>
            <a:r>
              <a:rPr lang="cs-CZ" dirty="0"/>
              <a:t>V prodloužení plánu je tato mřížka </a:t>
            </a:r>
            <a:r>
              <a:rPr lang="cs-CZ" dirty="0" smtClean="0"/>
              <a:t>viditelná - pokračování přilehlé aleje a </a:t>
            </a:r>
            <a:r>
              <a:rPr lang="cs-CZ" dirty="0"/>
              <a:t>rozšíření povrchových vod</a:t>
            </a:r>
            <a:r>
              <a:rPr lang="cs-CZ" dirty="0" smtClean="0"/>
              <a:t>.</a:t>
            </a:r>
          </a:p>
          <a:p>
            <a:r>
              <a:rPr lang="cs-CZ" dirty="0"/>
              <a:t>Bludiště</a:t>
            </a:r>
          </a:p>
          <a:p>
            <a:r>
              <a:rPr lang="cs-CZ" dirty="0"/>
              <a:t>Od roku 1842, asymetrický vzor cest, květinových záhonů a </a:t>
            </a:r>
            <a:r>
              <a:rPr lang="cs-CZ" dirty="0" smtClean="0"/>
              <a:t>průhledy, </a:t>
            </a:r>
            <a:r>
              <a:rPr lang="cs-CZ" dirty="0"/>
              <a:t>byl vyložen přes </a:t>
            </a:r>
            <a:r>
              <a:rPr lang="cs-CZ" dirty="0" smtClean="0"/>
              <a:t>mřížky. Struktura plantáže </a:t>
            </a:r>
            <a:r>
              <a:rPr lang="cs-CZ" dirty="0"/>
              <a:t>pro zoologické zahrady. P</a:t>
            </a:r>
            <a:r>
              <a:rPr lang="cs-CZ" dirty="0" smtClean="0"/>
              <a:t>ůvodní </a:t>
            </a:r>
            <a:r>
              <a:rPr lang="cs-CZ" dirty="0"/>
              <a:t>mřížky </a:t>
            </a:r>
            <a:r>
              <a:rPr lang="cs-CZ" dirty="0" smtClean="0"/>
              <a:t>jsou téměř </a:t>
            </a:r>
            <a:r>
              <a:rPr lang="cs-CZ" dirty="0"/>
              <a:t>skryté pod </a:t>
            </a:r>
            <a:r>
              <a:rPr lang="cs-CZ" dirty="0" smtClean="0"/>
              <a:t>zdánlivou naturalistickou krajinou v anglickém stylu. Ucelený </a:t>
            </a:r>
            <a:r>
              <a:rPr lang="cs-CZ" dirty="0"/>
              <a:t>systém vozovky, osvětlení a výsadbu spojuje </a:t>
            </a:r>
            <a:r>
              <a:rPr lang="cs-CZ" dirty="0" smtClean="0"/>
              <a:t>,,puzzle,, vzor.</a:t>
            </a: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rstvy</a:t>
            </a:r>
            <a:endParaRPr lang="cs-CZ" dirty="0"/>
          </a:p>
          <a:p>
            <a:r>
              <a:rPr lang="cs-CZ" dirty="0" err="1"/>
              <a:t>Artis</a:t>
            </a:r>
            <a:r>
              <a:rPr lang="cs-CZ" dirty="0"/>
              <a:t> Zoo je park z mnoha vrstev. Zahrada se zvířaty v něm, ale také městský park se skleníky, muzeum, akvárium a planetárium. Vedle sebe, </a:t>
            </a:r>
            <a:r>
              <a:rPr lang="cs-CZ" dirty="0" smtClean="0"/>
              <a:t>minulost </a:t>
            </a:r>
            <a:r>
              <a:rPr lang="cs-CZ" dirty="0"/>
              <a:t>i </a:t>
            </a:r>
            <a:r>
              <a:rPr lang="cs-CZ" dirty="0" smtClean="0"/>
              <a:t>současnost. </a:t>
            </a:r>
            <a:r>
              <a:rPr lang="cs-CZ" dirty="0"/>
              <a:t>B</a:t>
            </a:r>
            <a:r>
              <a:rPr lang="cs-CZ" dirty="0" smtClean="0"/>
              <a:t>udovy obklopeny </a:t>
            </a:r>
            <a:r>
              <a:rPr lang="cs-CZ" dirty="0"/>
              <a:t>přírodou a </a:t>
            </a:r>
            <a:r>
              <a:rPr lang="cs-CZ" dirty="0" smtClean="0"/>
              <a:t>příroda zahrnuta </a:t>
            </a:r>
            <a:r>
              <a:rPr lang="cs-CZ" dirty="0"/>
              <a:t>v budovách, v kleci exotického ptactva a místní drůbeže létající dovnitř a </a:t>
            </a:r>
            <a:r>
              <a:rPr lang="cs-CZ" dirty="0" smtClean="0"/>
              <a:t>ven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48680"/>
            <a:ext cx="3384376" cy="1512168"/>
          </a:xfrm>
          <a:prstGeom prst="rect">
            <a:avLst/>
          </a:prstGeom>
          <a:noFill/>
        </p:spPr>
      </p:pic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2" y="2132857"/>
            <a:ext cx="3750454" cy="1512168"/>
          </a:xfrm>
          <a:prstGeom prst="rect">
            <a:avLst/>
          </a:prstGeom>
          <a:noFill/>
        </p:spPr>
      </p:pic>
      <p:pic>
        <p:nvPicPr>
          <p:cNvPr id="7" name="Obráze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6" y="3789040"/>
            <a:ext cx="3456384" cy="2533189"/>
          </a:xfrm>
          <a:prstGeom prst="rect">
            <a:avLst/>
          </a:prstGeom>
          <a:noFill/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0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3" y="-603447"/>
            <a:ext cx="7123080" cy="50405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27984" y="332656"/>
            <a:ext cx="3704539" cy="5528395"/>
          </a:xfrm>
        </p:spPr>
        <p:txBody>
          <a:bodyPr>
            <a:normAutofit/>
          </a:bodyPr>
          <a:lstStyle/>
          <a:p>
            <a:r>
              <a:rPr lang="cs-CZ" dirty="0"/>
              <a:t>Odkaz</a:t>
            </a:r>
          </a:p>
          <a:p>
            <a:r>
              <a:rPr lang="cs-CZ" dirty="0"/>
              <a:t>Tento bohatý systém mřížky, bludiště a vrstvy je obohacena o nové spojení do města kolem. Hlavní vchod je </a:t>
            </a:r>
            <a:r>
              <a:rPr lang="cs-CZ" dirty="0" smtClean="0"/>
              <a:t>umocněn parku, vchod </a:t>
            </a:r>
            <a:r>
              <a:rPr lang="cs-CZ" dirty="0"/>
              <a:t>na jih a </a:t>
            </a:r>
            <a:r>
              <a:rPr lang="cs-CZ" dirty="0" smtClean="0"/>
              <a:t>přístupová cesta </a:t>
            </a:r>
            <a:r>
              <a:rPr lang="cs-CZ" dirty="0"/>
              <a:t>do doku na říčních lodích na opačné straně. Formální </a:t>
            </a:r>
            <a:r>
              <a:rPr lang="cs-CZ" dirty="0" smtClean="0"/>
              <a:t>architektura - zoo </a:t>
            </a:r>
            <a:r>
              <a:rPr lang="cs-CZ" dirty="0"/>
              <a:t>bez plotů.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471863" cy="1276420"/>
          </a:xfrm>
          <a:prstGeom prst="rect">
            <a:avLst/>
          </a:prstGeom>
          <a:noFill/>
        </p:spPr>
      </p:pic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4646"/>
            <a:ext cx="3384376" cy="5243354"/>
          </a:xfrm>
          <a:prstGeom prst="rect">
            <a:avLst/>
          </a:prstGeom>
          <a:noFill/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6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WATERLINIE – UTRECHT 2004 – 2005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83968" y="1124744"/>
            <a:ext cx="4536503" cy="5472608"/>
          </a:xfrm>
        </p:spPr>
        <p:txBody>
          <a:bodyPr>
            <a:normAutofit/>
          </a:bodyPr>
          <a:lstStyle/>
          <a:p>
            <a:endParaRPr lang="cs-CZ" b="1" dirty="0" smtClean="0"/>
          </a:p>
          <a:p>
            <a:r>
              <a:rPr lang="cs-CZ" dirty="0"/>
              <a:t>H</a:t>
            </a:r>
            <a:r>
              <a:rPr lang="cs-CZ" dirty="0" smtClean="0"/>
              <a:t>istorická </a:t>
            </a:r>
            <a:r>
              <a:rPr lang="cs-CZ" dirty="0"/>
              <a:t>souvislost mezi Waterloo a </a:t>
            </a:r>
            <a:r>
              <a:rPr lang="cs-CZ" dirty="0" err="1"/>
              <a:t>Waterlinie</a:t>
            </a:r>
            <a:r>
              <a:rPr lang="cs-CZ" dirty="0"/>
              <a:t>. Píše se rok 1815, Napoleon poražen na belgickém území a </a:t>
            </a:r>
            <a:r>
              <a:rPr lang="cs-CZ" dirty="0" smtClean="0"/>
              <a:t>nové </a:t>
            </a:r>
            <a:r>
              <a:rPr lang="cs-CZ" dirty="0"/>
              <a:t>Nizozemské království se rodí. Provincie Holandska je srdcem této nové </a:t>
            </a:r>
            <a:r>
              <a:rPr lang="cs-CZ" dirty="0" smtClean="0"/>
              <a:t>země. Voda </a:t>
            </a:r>
            <a:r>
              <a:rPr lang="cs-CZ" dirty="0"/>
              <a:t>se stává </a:t>
            </a:r>
            <a:r>
              <a:rPr lang="cs-CZ" dirty="0" smtClean="0"/>
              <a:t>zbraní. </a:t>
            </a:r>
            <a:endParaRPr lang="cs-CZ" dirty="0"/>
          </a:p>
          <a:p>
            <a:r>
              <a:rPr lang="cs-CZ" dirty="0"/>
              <a:t>Jedná se </a:t>
            </a:r>
            <a:r>
              <a:rPr lang="cs-CZ" dirty="0" smtClean="0"/>
              <a:t>o krajinu </a:t>
            </a:r>
            <a:r>
              <a:rPr lang="cs-CZ" dirty="0"/>
              <a:t>s neviditelným tajemství. </a:t>
            </a:r>
            <a:r>
              <a:rPr lang="cs-CZ" dirty="0" err="1" smtClean="0"/>
              <a:t>Waterlinie</a:t>
            </a:r>
            <a:r>
              <a:rPr lang="cs-CZ" dirty="0" smtClean="0"/>
              <a:t>  musí být rozpoznatelný, příjemný </a:t>
            </a:r>
            <a:r>
              <a:rPr lang="cs-CZ" dirty="0"/>
              <a:t>a </a:t>
            </a:r>
            <a:r>
              <a:rPr lang="cs-CZ" dirty="0" smtClean="0"/>
              <a:t>přístupný.</a:t>
            </a:r>
            <a:r>
              <a:rPr lang="cs-CZ" dirty="0"/>
              <a:t/>
            </a:r>
            <a:br>
              <a:rPr lang="cs-CZ" dirty="0"/>
            </a:br>
            <a:endParaRPr lang="cs-CZ" b="1" dirty="0"/>
          </a:p>
          <a:p>
            <a:r>
              <a:rPr lang="cs-CZ" dirty="0" smtClean="0"/>
              <a:t>Klidná vojenská krajina –stává se </a:t>
            </a:r>
            <a:r>
              <a:rPr lang="cs-CZ" dirty="0"/>
              <a:t>památkově chráněným objektem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 descr="http://www.michaelvangessel.com/website/pictures/popup_images/27b_30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4367402"/>
            <a:ext cx="287655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michaelvangessel.com/website/pictures/popup_images/27c_5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672408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9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0"/>
            <a:ext cx="7162955" cy="1600199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OBSAH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852936"/>
            <a:ext cx="9361040" cy="432048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Biografie ………………………………………………………………………………………………….3</a:t>
            </a:r>
          </a:p>
          <a:p>
            <a:r>
              <a:rPr lang="cs-CZ" dirty="0" smtClean="0"/>
              <a:t>11 významných projektů současnosti ……………………………………………………5</a:t>
            </a:r>
          </a:p>
          <a:p>
            <a:r>
              <a:rPr lang="cs-CZ" dirty="0" smtClean="0"/>
              <a:t>City park garden city – </a:t>
            </a:r>
            <a:r>
              <a:rPr lang="cs-CZ" dirty="0" err="1" smtClean="0"/>
              <a:t>Osdorp</a:t>
            </a:r>
            <a:r>
              <a:rPr lang="cs-CZ" dirty="0" smtClean="0"/>
              <a:t> – Amsterdam ……………………………………….5</a:t>
            </a:r>
          </a:p>
          <a:p>
            <a:r>
              <a:rPr lang="cs-CZ" dirty="0" smtClean="0"/>
              <a:t>Office </a:t>
            </a:r>
            <a:r>
              <a:rPr lang="cs-CZ" dirty="0" err="1" smtClean="0"/>
              <a:t>building</a:t>
            </a:r>
            <a:r>
              <a:rPr lang="cs-CZ" dirty="0" smtClean="0"/>
              <a:t> ING House – Amsterdam ……………………………………………….8</a:t>
            </a:r>
          </a:p>
          <a:p>
            <a:r>
              <a:rPr lang="cs-CZ" dirty="0" smtClean="0"/>
              <a:t>Ministerstvo zemědělství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Hague</a:t>
            </a:r>
            <a:r>
              <a:rPr lang="cs-CZ" dirty="0" smtClean="0"/>
              <a:t>……………………………………………………11</a:t>
            </a:r>
          </a:p>
          <a:p>
            <a:r>
              <a:rPr lang="cs-CZ" dirty="0" err="1" smtClean="0"/>
              <a:t>Vondelpark</a:t>
            </a:r>
            <a:r>
              <a:rPr lang="cs-CZ" dirty="0" smtClean="0"/>
              <a:t> Amsterdam ………………………………………………………………………….13</a:t>
            </a:r>
          </a:p>
          <a:p>
            <a:r>
              <a:rPr lang="cs-CZ" dirty="0" err="1" smtClean="0"/>
              <a:t>Artis</a:t>
            </a:r>
            <a:r>
              <a:rPr lang="cs-CZ" dirty="0" smtClean="0"/>
              <a:t> ZOO Amsterdam …………………………………………………………………………….16</a:t>
            </a:r>
          </a:p>
          <a:p>
            <a:r>
              <a:rPr lang="cs-CZ" dirty="0" err="1" smtClean="0"/>
              <a:t>Waterlinie</a:t>
            </a:r>
            <a:r>
              <a:rPr lang="cs-CZ" dirty="0" smtClean="0"/>
              <a:t> Utrecht ……………………………………………………………………………….....19</a:t>
            </a:r>
          </a:p>
          <a:p>
            <a:r>
              <a:rPr lang="cs-CZ" dirty="0" err="1" smtClean="0"/>
              <a:t>Oranjewood</a:t>
            </a:r>
            <a:r>
              <a:rPr lang="cs-CZ" dirty="0" smtClean="0"/>
              <a:t> </a:t>
            </a:r>
            <a:r>
              <a:rPr lang="cs-CZ" dirty="0" err="1" smtClean="0"/>
              <a:t>Estate</a:t>
            </a:r>
            <a:r>
              <a:rPr lang="cs-CZ" dirty="0" smtClean="0"/>
              <a:t> –Muzeum park – </a:t>
            </a:r>
            <a:r>
              <a:rPr lang="cs-CZ" dirty="0" err="1" smtClean="0"/>
              <a:t>Heerenveen</a:t>
            </a:r>
            <a:r>
              <a:rPr lang="cs-CZ" dirty="0" smtClean="0"/>
              <a:t> ………………………………..21</a:t>
            </a:r>
          </a:p>
          <a:p>
            <a:r>
              <a:rPr lang="cs-CZ" dirty="0" smtClean="0"/>
              <a:t>Klášter Garden – </a:t>
            </a:r>
            <a:r>
              <a:rPr lang="cs-CZ" dirty="0" err="1" smtClean="0"/>
              <a:t>Dordrecht</a:t>
            </a:r>
            <a:r>
              <a:rPr lang="cs-CZ" dirty="0" smtClean="0"/>
              <a:t>  - </a:t>
            </a:r>
            <a:r>
              <a:rPr lang="cs-CZ" dirty="0" err="1" smtClean="0"/>
              <a:t>Kloostertuin</a:t>
            </a:r>
            <a:r>
              <a:rPr lang="cs-CZ" dirty="0" smtClean="0"/>
              <a:t> …………………………………………..25</a:t>
            </a:r>
          </a:p>
          <a:p>
            <a:r>
              <a:rPr lang="cs-CZ" dirty="0" err="1" smtClean="0"/>
              <a:t>Water</a:t>
            </a:r>
            <a:r>
              <a:rPr lang="cs-CZ" dirty="0" smtClean="0"/>
              <a:t> park Garden city – </a:t>
            </a:r>
            <a:r>
              <a:rPr lang="cs-CZ" dirty="0" err="1" smtClean="0"/>
              <a:t>Osdorp</a:t>
            </a:r>
            <a:r>
              <a:rPr lang="cs-CZ" dirty="0" smtClean="0"/>
              <a:t> – Amsterdam …………………………………..29</a:t>
            </a:r>
          </a:p>
          <a:p>
            <a:r>
              <a:rPr lang="cs-CZ" dirty="0" smtClean="0"/>
              <a:t>Martini </a:t>
            </a:r>
            <a:r>
              <a:rPr lang="cs-CZ" dirty="0" err="1" smtClean="0"/>
              <a:t>hospital</a:t>
            </a:r>
            <a:r>
              <a:rPr lang="cs-CZ" dirty="0" smtClean="0"/>
              <a:t> – Groningen ……………………………………………………………….…32</a:t>
            </a:r>
          </a:p>
          <a:p>
            <a:r>
              <a:rPr lang="cs-CZ" dirty="0" smtClean="0"/>
              <a:t>Park and </a:t>
            </a:r>
            <a:r>
              <a:rPr lang="cs-CZ" dirty="0" err="1" smtClean="0"/>
              <a:t>Royal</a:t>
            </a:r>
            <a:r>
              <a:rPr lang="cs-CZ" dirty="0" smtClean="0"/>
              <a:t> </a:t>
            </a:r>
            <a:r>
              <a:rPr lang="cs-CZ" dirty="0" err="1" smtClean="0"/>
              <a:t>Lazienki</a:t>
            </a:r>
            <a:r>
              <a:rPr lang="cs-CZ" dirty="0" smtClean="0"/>
              <a:t> museum </a:t>
            </a:r>
            <a:r>
              <a:rPr lang="cs-CZ" dirty="0" err="1" smtClean="0"/>
              <a:t>Warsaw</a:t>
            </a:r>
            <a:r>
              <a:rPr lang="cs-CZ" dirty="0" smtClean="0"/>
              <a:t> …………………………………………….35</a:t>
            </a:r>
          </a:p>
          <a:p>
            <a:r>
              <a:rPr lang="cs-CZ" dirty="0" smtClean="0"/>
              <a:t>Závěr ……………………………………………………………………………………………………….39</a:t>
            </a:r>
          </a:p>
          <a:p>
            <a:r>
              <a:rPr lang="cs-CZ" dirty="0" smtClean="0"/>
              <a:t>Zdroje ………………………………………………………………………………………………………40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5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5936" y="0"/>
            <a:ext cx="5148064" cy="1600199"/>
          </a:xfrm>
        </p:spPr>
        <p:txBody>
          <a:bodyPr/>
          <a:lstStyle/>
          <a:p>
            <a:r>
              <a:rPr lang="cs-CZ" dirty="0"/>
              <a:t>WATERLINIE – UTRECHT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2004 </a:t>
            </a:r>
            <a:r>
              <a:rPr lang="cs-CZ" dirty="0"/>
              <a:t>– 2005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95936" y="1628800"/>
            <a:ext cx="4968552" cy="5472608"/>
          </a:xfrm>
        </p:spPr>
        <p:txBody>
          <a:bodyPr>
            <a:normAutofit/>
          </a:bodyPr>
          <a:lstStyle/>
          <a:p>
            <a:r>
              <a:rPr lang="cs-CZ" dirty="0"/>
              <a:t>Dějiny</a:t>
            </a:r>
          </a:p>
          <a:p>
            <a:r>
              <a:rPr lang="cs-CZ" dirty="0" smtClean="0"/>
              <a:t>Vojenství je založeno </a:t>
            </a:r>
            <a:r>
              <a:rPr lang="cs-CZ" dirty="0"/>
              <a:t>na přestrojení. </a:t>
            </a:r>
            <a:r>
              <a:rPr lang="cs-CZ" dirty="0" smtClean="0"/>
              <a:t>Kopce kryjí vojáky </a:t>
            </a:r>
            <a:r>
              <a:rPr lang="cs-CZ" dirty="0"/>
              <a:t>zezadu, lesy a příkopy </a:t>
            </a:r>
            <a:r>
              <a:rPr lang="cs-CZ" dirty="0" smtClean="0"/>
              <a:t>překvapují </a:t>
            </a:r>
            <a:r>
              <a:rPr lang="cs-CZ" dirty="0"/>
              <a:t>nepřítele, </a:t>
            </a:r>
            <a:r>
              <a:rPr lang="cs-CZ" dirty="0" smtClean="0"/>
              <a:t>tajnost </a:t>
            </a:r>
            <a:r>
              <a:rPr lang="cs-CZ" dirty="0"/>
              <a:t>je klíčem k vítězné bitvě. </a:t>
            </a:r>
            <a:r>
              <a:rPr lang="cs-CZ" dirty="0" smtClean="0"/>
              <a:t>Holandsko je jinak naprosto plochá země.</a:t>
            </a:r>
          </a:p>
          <a:p>
            <a:r>
              <a:rPr lang="cs-CZ" dirty="0" smtClean="0"/>
              <a:t>Voda</a:t>
            </a:r>
            <a:endParaRPr lang="cs-CZ" dirty="0"/>
          </a:p>
          <a:p>
            <a:r>
              <a:rPr lang="cs-CZ" dirty="0"/>
              <a:t>Poldry, které kdysi byly součástí plánu </a:t>
            </a:r>
            <a:r>
              <a:rPr lang="cs-CZ" dirty="0" smtClean="0"/>
              <a:t>jsou </a:t>
            </a:r>
            <a:r>
              <a:rPr lang="cs-CZ" dirty="0"/>
              <a:t>nyní k dispozici k řešení jiných problémů - </a:t>
            </a:r>
            <a:r>
              <a:rPr lang="cs-CZ" dirty="0" smtClean="0"/>
              <a:t>obsah vody, hrozí </a:t>
            </a:r>
            <a:r>
              <a:rPr lang="cs-CZ" dirty="0"/>
              <a:t>přetečení </a:t>
            </a:r>
            <a:r>
              <a:rPr lang="cs-CZ" dirty="0" smtClean="0"/>
              <a:t>v území v období </a:t>
            </a:r>
            <a:r>
              <a:rPr lang="cs-CZ" dirty="0"/>
              <a:t>dešťů nebo </a:t>
            </a:r>
            <a:r>
              <a:rPr lang="cs-CZ" dirty="0" smtClean="0"/>
              <a:t>může sloužit </a:t>
            </a:r>
            <a:r>
              <a:rPr lang="cs-CZ" dirty="0"/>
              <a:t>jako rezervoár v </a:t>
            </a:r>
            <a:r>
              <a:rPr lang="cs-CZ" dirty="0" smtClean="0"/>
              <a:t>dobách </a:t>
            </a:r>
            <a:r>
              <a:rPr lang="cs-CZ" dirty="0"/>
              <a:t>sucha. </a:t>
            </a:r>
            <a:r>
              <a:rPr lang="cs-CZ" dirty="0" smtClean="0"/>
              <a:t>Holandsko </a:t>
            </a:r>
            <a:r>
              <a:rPr lang="cs-CZ" dirty="0"/>
              <a:t>více než kdy jindy potřebuje </a:t>
            </a:r>
            <a:r>
              <a:rPr lang="cs-CZ" dirty="0" err="1"/>
              <a:t>Waterlinie</a:t>
            </a:r>
            <a:r>
              <a:rPr lang="cs-CZ" dirty="0"/>
              <a:t>.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 descr="http://www.michaelvangessel.com/website/pictures/popup_images/27d_5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4" y="260648"/>
            <a:ext cx="368622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michaelvangessel.com/website/pictures/popup_images/27e_4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2444502" cy="31173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1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296144"/>
          </a:xfrm>
        </p:spPr>
        <p:txBody>
          <a:bodyPr/>
          <a:lstStyle/>
          <a:p>
            <a:r>
              <a:rPr lang="cs-CZ" b="1" dirty="0"/>
              <a:t>Novinka - </a:t>
            </a:r>
            <a:r>
              <a:rPr lang="cs-CZ" b="1" dirty="0">
                <a:solidFill>
                  <a:schemeClr val="bg1"/>
                </a:solidFill>
              </a:rPr>
              <a:t>ORANJEWOOD ESTATE – 2004 – 2005 </a:t>
            </a: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HEERENVEEN </a:t>
            </a:r>
            <a:r>
              <a:rPr lang="cs-CZ" b="1" dirty="0">
                <a:solidFill>
                  <a:schemeClr val="bg1"/>
                </a:solidFill>
              </a:rPr>
              <a:t>– MUZEUM PARK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63280" y="1628800"/>
            <a:ext cx="4373215" cy="5616623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Oranjewoud</a:t>
            </a:r>
            <a:r>
              <a:rPr lang="cs-CZ" dirty="0"/>
              <a:t>, země </a:t>
            </a:r>
            <a:r>
              <a:rPr lang="cs-CZ" dirty="0" smtClean="0"/>
              <a:t>statků - Daniel </a:t>
            </a:r>
            <a:r>
              <a:rPr lang="cs-CZ" dirty="0"/>
              <a:t>Marot z</a:t>
            </a:r>
            <a:r>
              <a:rPr lang="cs-CZ" dirty="0" smtClean="0"/>
              <a:t> </a:t>
            </a:r>
            <a:r>
              <a:rPr lang="cs-CZ" dirty="0"/>
              <a:t>fríských </a:t>
            </a:r>
            <a:r>
              <a:rPr lang="cs-CZ" dirty="0" smtClean="0"/>
              <a:t>větví </a:t>
            </a:r>
            <a:r>
              <a:rPr lang="cs-CZ" dirty="0"/>
              <a:t>rodu Orange, pochází z doby kolem roku 1700. Původní formální </a:t>
            </a:r>
            <a:r>
              <a:rPr lang="cs-CZ" dirty="0" err="1"/>
              <a:t>lay-out</a:t>
            </a:r>
            <a:r>
              <a:rPr lang="cs-CZ" dirty="0"/>
              <a:t>, které hraničí dosud </a:t>
            </a:r>
            <a:r>
              <a:rPr lang="cs-CZ" dirty="0" smtClean="0"/>
              <a:t>v existujícím </a:t>
            </a:r>
            <a:r>
              <a:rPr lang="cs-CZ" dirty="0"/>
              <a:t>parku zmizely. Holandský </a:t>
            </a:r>
            <a:r>
              <a:rPr lang="cs-CZ" dirty="0" err="1"/>
              <a:t>Forest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, správce panství měl v úmyslu rekonstruovat tuto část parku.</a:t>
            </a:r>
          </a:p>
          <a:p>
            <a:r>
              <a:rPr lang="cs-CZ" dirty="0"/>
              <a:t>Do té doby se narodil podnět k založení muzea moderních umělců frískými na </a:t>
            </a:r>
            <a:r>
              <a:rPr lang="cs-CZ" dirty="0" err="1"/>
              <a:t>Oranjewoud</a:t>
            </a:r>
            <a:r>
              <a:rPr lang="cs-CZ" dirty="0"/>
              <a:t>. Po konzultaci s ministerstvem vlády pro zachování památek a historických staveb umístění pro muzea byl vybrán v ose panství jako protějšek stávajícího domu.</a:t>
            </a:r>
          </a:p>
          <a:p>
            <a:r>
              <a:rPr lang="cs-CZ" dirty="0"/>
              <a:t>V </a:t>
            </a:r>
            <a:r>
              <a:rPr lang="cs-CZ" dirty="0" smtClean="0"/>
              <a:t>omezené </a:t>
            </a:r>
            <a:r>
              <a:rPr lang="cs-CZ" dirty="0"/>
              <a:t>soutěži byl </a:t>
            </a:r>
            <a:r>
              <a:rPr lang="cs-CZ" dirty="0" smtClean="0"/>
              <a:t>plán, který žádal </a:t>
            </a:r>
            <a:r>
              <a:rPr lang="cs-CZ" dirty="0"/>
              <a:t>o </a:t>
            </a:r>
            <a:r>
              <a:rPr lang="cs-CZ" dirty="0" smtClean="0"/>
              <a:t>rekonstrukci, </a:t>
            </a:r>
            <a:r>
              <a:rPr lang="cs-CZ" dirty="0"/>
              <a:t>zřídit muzeum zahrady a vložit </a:t>
            </a:r>
            <a:r>
              <a:rPr lang="cs-CZ" dirty="0" smtClean="0"/>
              <a:t>do okolí</a:t>
            </a:r>
            <a:r>
              <a:rPr lang="cs-CZ" dirty="0"/>
              <a:t>.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6" name="Zástupný symbol pro obsah 5" descr="http://www.michaelvangessel.com/website/pictures/popup_images/22b_5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481513" cy="28236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0"/>
            <a:ext cx="8134557" cy="1600199"/>
          </a:xfrm>
        </p:spPr>
        <p:txBody>
          <a:bodyPr/>
          <a:lstStyle/>
          <a:p>
            <a:r>
              <a:rPr lang="cs-CZ" dirty="0"/>
              <a:t>ORANJEWOOD ESTATE –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2004 </a:t>
            </a:r>
            <a:r>
              <a:rPr lang="cs-CZ" dirty="0"/>
              <a:t>– 2005 </a:t>
            </a:r>
            <a:br>
              <a:rPr lang="cs-CZ" dirty="0"/>
            </a:br>
            <a:r>
              <a:rPr lang="cs-CZ" dirty="0"/>
              <a:t>HEERENVEEN – MUZEUM PARK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63280" y="1809748"/>
            <a:ext cx="3797151" cy="4643587"/>
          </a:xfrm>
        </p:spPr>
        <p:txBody>
          <a:bodyPr>
            <a:normAutofit/>
          </a:bodyPr>
          <a:lstStyle/>
          <a:p>
            <a:r>
              <a:rPr lang="cs-CZ" dirty="0"/>
              <a:t>Systém</a:t>
            </a:r>
          </a:p>
          <a:p>
            <a:r>
              <a:rPr lang="cs-CZ" dirty="0" smtClean="0"/>
              <a:t>Hlavní rozložení původního </a:t>
            </a:r>
            <a:r>
              <a:rPr lang="cs-CZ" dirty="0"/>
              <a:t>panství byl uctivě přijat jako inspirace pro </a:t>
            </a:r>
            <a:r>
              <a:rPr lang="cs-CZ" dirty="0" smtClean="0"/>
              <a:t>současný  projekt. </a:t>
            </a:r>
            <a:r>
              <a:rPr lang="cs-CZ" dirty="0"/>
              <a:t>B</a:t>
            </a:r>
            <a:r>
              <a:rPr lang="cs-CZ" dirty="0" smtClean="0"/>
              <a:t>yly </a:t>
            </a:r>
            <a:r>
              <a:rPr lang="cs-CZ" dirty="0"/>
              <a:t>odstraněny zbytečné kudrlinky. </a:t>
            </a:r>
            <a:r>
              <a:rPr lang="cs-CZ" dirty="0" err="1"/>
              <a:t>Oranjewoud</a:t>
            </a:r>
            <a:r>
              <a:rPr lang="cs-CZ" dirty="0"/>
              <a:t> odvozuje svou krásu a sílu z </a:t>
            </a:r>
            <a:r>
              <a:rPr lang="cs-CZ" dirty="0" smtClean="0"/>
              <a:t>omezených přímočarých </a:t>
            </a:r>
            <a:r>
              <a:rPr lang="cs-CZ" dirty="0"/>
              <a:t>a </a:t>
            </a:r>
            <a:r>
              <a:rPr lang="cs-CZ" dirty="0" smtClean="0"/>
              <a:t>prodloužených alejí, lemovaných lesů </a:t>
            </a:r>
            <a:r>
              <a:rPr lang="cs-CZ" dirty="0"/>
              <a:t>a </a:t>
            </a:r>
            <a:r>
              <a:rPr lang="cs-CZ" dirty="0" smtClean="0"/>
              <a:t>luk. </a:t>
            </a:r>
            <a:r>
              <a:rPr lang="cs-CZ" dirty="0"/>
              <a:t>Severní část </a:t>
            </a:r>
            <a:r>
              <a:rPr lang="cs-CZ" dirty="0" smtClean="0"/>
              <a:t>se otevírá </a:t>
            </a:r>
            <a:r>
              <a:rPr lang="cs-CZ" dirty="0"/>
              <a:t>obrovské ploché krajině </a:t>
            </a:r>
            <a:r>
              <a:rPr lang="cs-CZ" dirty="0" err="1"/>
              <a:t>Friesland</a:t>
            </a:r>
            <a:r>
              <a:rPr lang="cs-CZ" dirty="0"/>
              <a:t>.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5" name="Zástupný symbol pro obsah 4" descr="http://www.michaelvangessel.com/website/pictures/popup_images/22c_5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941961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7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8134557" cy="1411559"/>
          </a:xfrm>
        </p:spPr>
        <p:txBody>
          <a:bodyPr/>
          <a:lstStyle/>
          <a:p>
            <a:r>
              <a:rPr lang="cs-CZ" dirty="0"/>
              <a:t>ORANJEWOOD ESTATE –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2004 </a:t>
            </a:r>
            <a:r>
              <a:rPr lang="cs-CZ" dirty="0"/>
              <a:t>– 2005 </a:t>
            </a:r>
            <a:br>
              <a:rPr lang="cs-CZ" dirty="0"/>
            </a:br>
            <a:r>
              <a:rPr lang="cs-CZ" dirty="0"/>
              <a:t>HEERENVEEN – MUZEUM PARK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J</a:t>
            </a:r>
            <a:r>
              <a:rPr lang="cs-CZ" dirty="0" smtClean="0"/>
              <a:t>eho </a:t>
            </a:r>
            <a:r>
              <a:rPr lang="cs-CZ" dirty="0"/>
              <a:t>prominentní postavení v ose formální zahrady spojuje novou budovu ke stávajícímu venkovského domu. Při pohledu od domu, muzeum se chová jako síto mezi zahradou a </a:t>
            </a:r>
            <a:r>
              <a:rPr lang="cs-CZ" dirty="0" smtClean="0"/>
              <a:t>zemědělskou půdou.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5" name="Zástupný symbol pro obsah 4" descr="http://www.michaelvangessel.com/website/pictures/popup_images/22d_685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9750"/>
            <a:ext cx="3965687" cy="47155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3" y="404664"/>
            <a:ext cx="7123080" cy="1195535"/>
          </a:xfrm>
        </p:spPr>
        <p:txBody>
          <a:bodyPr/>
          <a:lstStyle/>
          <a:p>
            <a:r>
              <a:rPr lang="cs-CZ" dirty="0"/>
              <a:t>ORANJEWOOD ESTATE – 2004 – 2005 </a:t>
            </a:r>
            <a:br>
              <a:rPr lang="cs-CZ" dirty="0"/>
            </a:br>
            <a:r>
              <a:rPr lang="cs-CZ" dirty="0"/>
              <a:t>HEERENVEEN – MUZEUM PARK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Okolní krajina je záměrně co nejotevřenější </a:t>
            </a:r>
            <a:r>
              <a:rPr lang="cs-CZ" dirty="0" smtClean="0"/>
              <a:t>a zdůrazňuje </a:t>
            </a:r>
            <a:r>
              <a:rPr lang="cs-CZ" dirty="0"/>
              <a:t>rozsah </a:t>
            </a:r>
            <a:r>
              <a:rPr lang="cs-CZ" dirty="0" err="1"/>
              <a:t>Oranjewoud</a:t>
            </a:r>
            <a:r>
              <a:rPr lang="cs-CZ" dirty="0"/>
              <a:t> majetku. Je organizována jako </a:t>
            </a:r>
            <a:r>
              <a:rPr lang="cs-CZ" dirty="0" smtClean="0"/>
              <a:t>ekologická zeleň v oblasti </a:t>
            </a:r>
            <a:r>
              <a:rPr lang="cs-CZ" dirty="0"/>
              <a:t>s velkým množstvím vody, louky, pastviny a květinové </a:t>
            </a:r>
            <a:r>
              <a:rPr lang="cs-CZ" dirty="0" smtClean="0"/>
              <a:t>rákosové -země</a:t>
            </a:r>
            <a:r>
              <a:rPr lang="cs-CZ" dirty="0"/>
              <a:t>. Původní vzor příkopů bylo </a:t>
            </a:r>
            <a:r>
              <a:rPr lang="cs-CZ" dirty="0" smtClean="0"/>
              <a:t>směrováno </a:t>
            </a:r>
            <a:r>
              <a:rPr lang="cs-CZ" dirty="0"/>
              <a:t>pro laické-</a:t>
            </a:r>
            <a:r>
              <a:rPr lang="cs-CZ" dirty="0" err="1"/>
              <a:t>out</a:t>
            </a:r>
            <a:r>
              <a:rPr lang="cs-CZ" dirty="0"/>
              <a:t>.</a:t>
            </a:r>
          </a:p>
        </p:txBody>
      </p:sp>
      <p:pic>
        <p:nvPicPr>
          <p:cNvPr id="5" name="Zástupný symbol pro obsah 4" descr="http://www.michaelvangessel.com/website/pictures/popup_images/22f_5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797832"/>
            <a:ext cx="3471863" cy="2075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michaelvangessel.com/website/pictures/popup_images/waterpartij_29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4941168"/>
            <a:ext cx="280987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8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134557" cy="924475"/>
          </a:xfrm>
        </p:spPr>
        <p:txBody>
          <a:bodyPr/>
          <a:lstStyle/>
          <a:p>
            <a:r>
              <a:rPr lang="cs-CZ" b="1" cap="all" dirty="0">
                <a:solidFill>
                  <a:schemeClr val="bg1"/>
                </a:solidFill>
              </a:rPr>
              <a:t>KLÁŠTER GARDEN – 2006- 2008 </a:t>
            </a:r>
            <a:r>
              <a:rPr lang="cs-CZ" b="1" cap="all" dirty="0" smtClean="0">
                <a:solidFill>
                  <a:schemeClr val="bg1"/>
                </a:solidFill>
              </a:rPr>
              <a:t> </a:t>
            </a:r>
            <a:r>
              <a:rPr lang="cs-CZ" b="1" cap="all" dirty="0">
                <a:solidFill>
                  <a:schemeClr val="bg1"/>
                </a:solidFill>
              </a:rPr>
              <a:t>DORDRECHT- KLOOSTERTUIN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63280" y="1809748"/>
            <a:ext cx="4229199" cy="4715595"/>
          </a:xfrm>
        </p:spPr>
        <p:txBody>
          <a:bodyPr>
            <a:normAutofit fontScale="92500"/>
          </a:bodyPr>
          <a:lstStyle/>
          <a:p>
            <a:r>
              <a:rPr lang="cs-CZ" dirty="0" err="1"/>
              <a:t>Dordrechtu</a:t>
            </a:r>
            <a:r>
              <a:rPr lang="cs-CZ" dirty="0"/>
              <a:t> </a:t>
            </a:r>
            <a:r>
              <a:rPr lang="cs-CZ" dirty="0" err="1"/>
              <a:t>Hof</a:t>
            </a:r>
            <a:r>
              <a:rPr lang="cs-CZ" dirty="0"/>
              <a:t> </a:t>
            </a:r>
            <a:r>
              <a:rPr lang="cs-CZ" dirty="0" smtClean="0"/>
              <a:t>(dvůr) </a:t>
            </a:r>
            <a:r>
              <a:rPr lang="cs-CZ" dirty="0"/>
              <a:t>je místem, kde zástupci holandských </a:t>
            </a:r>
            <a:r>
              <a:rPr lang="cs-CZ" dirty="0" smtClean="0"/>
              <a:t>měst </a:t>
            </a:r>
            <a:r>
              <a:rPr lang="cs-CZ" dirty="0"/>
              <a:t>setkali tajně v roce 1572 ve snaze vystoupit ze španělského impéria, ke </a:t>
            </a:r>
            <a:r>
              <a:rPr lang="cs-CZ" dirty="0" smtClean="0"/>
              <a:t>kterému tehdy </a:t>
            </a:r>
            <a:r>
              <a:rPr lang="cs-CZ" dirty="0"/>
              <a:t>patřil. </a:t>
            </a:r>
            <a:r>
              <a:rPr lang="cs-CZ" dirty="0" err="1"/>
              <a:t>Hof</a:t>
            </a:r>
            <a:r>
              <a:rPr lang="cs-CZ" dirty="0"/>
              <a:t> je proto často považován za </a:t>
            </a:r>
            <a:r>
              <a:rPr lang="cs-CZ" dirty="0" smtClean="0"/>
              <a:t>politickou </a:t>
            </a:r>
            <a:r>
              <a:rPr lang="cs-CZ" dirty="0"/>
              <a:t>kolébku Nizozemí. Jako součást plánu předělat </a:t>
            </a:r>
            <a:r>
              <a:rPr lang="cs-CZ" dirty="0" smtClean="0"/>
              <a:t>čtvrt dvoru jako </a:t>
            </a:r>
            <a:r>
              <a:rPr lang="cs-CZ" dirty="0"/>
              <a:t>kulturní </a:t>
            </a:r>
            <a:r>
              <a:rPr lang="cs-CZ" dirty="0" smtClean="0"/>
              <a:t>oblast. </a:t>
            </a:r>
            <a:r>
              <a:rPr lang="cs-CZ" dirty="0"/>
              <a:t>O</a:t>
            </a:r>
            <a:r>
              <a:rPr lang="cs-CZ" dirty="0" smtClean="0"/>
              <a:t>bec </a:t>
            </a:r>
            <a:r>
              <a:rPr lang="cs-CZ" dirty="0"/>
              <a:t>rozhodla </a:t>
            </a:r>
            <a:r>
              <a:rPr lang="cs-CZ" dirty="0" smtClean="0"/>
              <a:t>rekonstruovat zahradu </a:t>
            </a:r>
            <a:r>
              <a:rPr lang="cs-CZ" dirty="0"/>
              <a:t>sousedící s touto </a:t>
            </a:r>
            <a:r>
              <a:rPr lang="cs-CZ" dirty="0" err="1"/>
              <a:t>Hof</a:t>
            </a:r>
            <a:r>
              <a:rPr lang="cs-CZ" dirty="0"/>
              <a:t>, který spadl do rozpadu. Hlavním cílem plánu bylo dát </a:t>
            </a:r>
            <a:r>
              <a:rPr lang="cs-CZ" dirty="0" smtClean="0"/>
              <a:t>historickému místu </a:t>
            </a:r>
            <a:r>
              <a:rPr lang="cs-CZ" dirty="0"/>
              <a:t>elegantní </a:t>
            </a:r>
            <a:r>
              <a:rPr lang="cs-CZ" dirty="0" smtClean="0"/>
              <a:t>vzhled, který si </a:t>
            </a:r>
            <a:r>
              <a:rPr lang="cs-CZ" dirty="0"/>
              <a:t>zaslouží, a aby tento prostor </a:t>
            </a:r>
            <a:r>
              <a:rPr lang="cs-CZ" dirty="0" smtClean="0"/>
              <a:t>byl klidné a </a:t>
            </a:r>
            <a:r>
              <a:rPr lang="cs-CZ" dirty="0"/>
              <a:t>odpočinkové útočiště.</a:t>
            </a:r>
          </a:p>
          <a:p>
            <a:endParaRPr lang="cs-CZ" dirty="0"/>
          </a:p>
        </p:txBody>
      </p:sp>
      <p:pic>
        <p:nvPicPr>
          <p:cNvPr id="5" name="obrázek 1" descr="© Emilio Troncoso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4" descr="© Emilio Troncoso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0050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1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5855" y="116632"/>
            <a:ext cx="5976665" cy="2016224"/>
          </a:xfrm>
        </p:spPr>
        <p:txBody>
          <a:bodyPr/>
          <a:lstStyle/>
          <a:p>
            <a:r>
              <a:rPr lang="cs-CZ" cap="all" dirty="0"/>
              <a:t>KLÁŠTER GARDEN – 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2006- </a:t>
            </a:r>
            <a:r>
              <a:rPr lang="cs-CZ" cap="all" dirty="0"/>
              <a:t>2008 – DORDRECHT- KLOOSTERTUIN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20072" y="1988840"/>
            <a:ext cx="3744416" cy="432048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Široká cesta, která vede mezi vyvýšeným trávníkem a obvod, který je tvořen převážně na dvorku mezi ploty, byl dlážděn, ale jinak zůstal otevřený. Jedinými prvky, které byly přidány po cestě - řada keřů-magnólií, </a:t>
            </a:r>
            <a:r>
              <a:rPr lang="cs-CZ" dirty="0" err="1"/>
              <a:t>Dogwoods</a:t>
            </a:r>
            <a:r>
              <a:rPr lang="cs-CZ" dirty="0"/>
              <a:t>, </a:t>
            </a:r>
            <a:r>
              <a:rPr lang="cs-CZ" dirty="0" err="1"/>
              <a:t>Hawthorns</a:t>
            </a:r>
            <a:r>
              <a:rPr lang="cs-CZ" dirty="0"/>
              <a:t> a </a:t>
            </a:r>
            <a:r>
              <a:rPr lang="cs-CZ" dirty="0" err="1"/>
              <a:t>Shadbushes</a:t>
            </a:r>
            <a:r>
              <a:rPr lang="cs-CZ" dirty="0"/>
              <a:t> slouží k propojení veřejného  trávníku s více soukromou atmosférou zahrady, které ji obklopují. Celý klášter Garden svítí poměrně rovnoměrně malým množstvím nenáročných osm metrů vysokých stožárů vybavených reflektory.</a:t>
            </a:r>
          </a:p>
          <a:p>
            <a:endParaRPr lang="cs-CZ" dirty="0"/>
          </a:p>
        </p:txBody>
      </p:sp>
      <p:pic>
        <p:nvPicPr>
          <p:cNvPr id="5" name="obrázek 5" descr="© Emilio Troncoso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6" descr="© Emilio Troncoso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0" y="3861048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8" descr="© Emilio Troncoso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32298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8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/>
              <a:t>KLÁŠTER GARDEN – 2006- 2008 – DORDRECHT- KLOOSTERTUIN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Vyžádalo si především soustružně oddělené </a:t>
            </a:r>
            <a:r>
              <a:rPr lang="cs-CZ" dirty="0"/>
              <a:t>části nádvoří </a:t>
            </a:r>
            <a:r>
              <a:rPr lang="cs-CZ" dirty="0" smtClean="0"/>
              <a:t>- do </a:t>
            </a:r>
            <a:r>
              <a:rPr lang="cs-CZ" dirty="0"/>
              <a:t>jednoho prostoru s jasnými vchody a </a:t>
            </a:r>
            <a:r>
              <a:rPr lang="cs-CZ" dirty="0" smtClean="0"/>
              <a:t>volným výhledem.</a:t>
            </a:r>
            <a:r>
              <a:rPr lang="cs-CZ" dirty="0"/>
              <a:t> Dalším cílem při návrhu uspořádání v tomto směru bylo odradit </a:t>
            </a:r>
            <a:r>
              <a:rPr lang="cs-CZ" dirty="0" smtClean="0"/>
              <a:t>opilce </a:t>
            </a:r>
            <a:r>
              <a:rPr lang="cs-CZ" dirty="0"/>
              <a:t>a </a:t>
            </a:r>
            <a:r>
              <a:rPr lang="cs-CZ" dirty="0" smtClean="0"/>
              <a:t>narkomani. Městský </a:t>
            </a:r>
            <a:r>
              <a:rPr lang="cs-CZ" dirty="0"/>
              <a:t>plán vyzval k "</a:t>
            </a:r>
            <a:r>
              <a:rPr lang="cs-CZ" dirty="0" smtClean="0"/>
              <a:t>zelenému nádvoří</a:t>
            </a:r>
            <a:r>
              <a:rPr lang="cs-CZ" dirty="0"/>
              <a:t>" s jednoduchým půdorysem, vysoce </a:t>
            </a:r>
            <a:r>
              <a:rPr lang="cs-CZ" dirty="0" smtClean="0"/>
              <a:t>kvalitními materiály </a:t>
            </a:r>
            <a:r>
              <a:rPr lang="cs-CZ" dirty="0"/>
              <a:t>a </a:t>
            </a:r>
            <a:r>
              <a:rPr lang="cs-CZ" dirty="0" smtClean="0"/>
              <a:t>precizními </a:t>
            </a:r>
            <a:r>
              <a:rPr lang="cs-CZ" dirty="0"/>
              <a:t>detaily.</a:t>
            </a:r>
          </a:p>
        </p:txBody>
      </p:sp>
      <p:pic>
        <p:nvPicPr>
          <p:cNvPr id="5" name="obrázek 10" descr="© Michael Van Gessel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032448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1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1" y="260648"/>
            <a:ext cx="6084169" cy="1339551"/>
          </a:xfrm>
        </p:spPr>
        <p:txBody>
          <a:bodyPr/>
          <a:lstStyle/>
          <a:p>
            <a:r>
              <a:rPr lang="nl-NL" dirty="0"/>
              <a:t>KLÁŠTER GARDEN – 2006- 2008 – DORDRECHT- KLOOSTERTUIN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39518" y="1628800"/>
            <a:ext cx="4096977" cy="52292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Účelem bylo zarámovat </a:t>
            </a:r>
            <a:r>
              <a:rPr lang="cs-CZ" dirty="0"/>
              <a:t>nádvoří jako celek, vnější okraje </a:t>
            </a:r>
            <a:r>
              <a:rPr lang="cs-CZ" dirty="0" smtClean="0"/>
              <a:t>zdviženého </a:t>
            </a:r>
            <a:r>
              <a:rPr lang="cs-CZ" dirty="0"/>
              <a:t>trávníku </a:t>
            </a:r>
            <a:r>
              <a:rPr lang="cs-CZ" dirty="0" smtClean="0"/>
              <a:t>po </a:t>
            </a:r>
            <a:r>
              <a:rPr lang="cs-CZ" dirty="0"/>
              <a:t>obvodu, </a:t>
            </a:r>
            <a:r>
              <a:rPr lang="cs-CZ" dirty="0" smtClean="0"/>
              <a:t>celou </a:t>
            </a:r>
            <a:r>
              <a:rPr lang="cs-CZ" dirty="0"/>
              <a:t>cestu mezi nimi, </a:t>
            </a:r>
            <a:r>
              <a:rPr lang="cs-CZ" dirty="0" smtClean="0"/>
              <a:t>aby lidé mohli chodit </a:t>
            </a:r>
            <a:r>
              <a:rPr lang="cs-CZ" dirty="0"/>
              <a:t>kolem jejího vnějšího okraje. Trávník se zdá </a:t>
            </a:r>
            <a:r>
              <a:rPr lang="cs-CZ" dirty="0" smtClean="0"/>
              <a:t>roztrhán </a:t>
            </a:r>
            <a:r>
              <a:rPr lang="cs-CZ" dirty="0"/>
              <a:t>na dvě poloviny, otevírá nepravidelný prostor mezi tím, </a:t>
            </a:r>
            <a:r>
              <a:rPr lang="cs-CZ" dirty="0" smtClean="0"/>
              <a:t>kde </a:t>
            </a:r>
            <a:r>
              <a:rPr lang="cs-CZ" dirty="0"/>
              <a:t>lidé mohou chodit a sedět </a:t>
            </a:r>
            <a:r>
              <a:rPr lang="cs-CZ" dirty="0" smtClean="0"/>
              <a:t>poblíž několika </a:t>
            </a:r>
            <a:r>
              <a:rPr lang="cs-CZ" dirty="0"/>
              <a:t>stávajících velkých </a:t>
            </a:r>
            <a:r>
              <a:rPr lang="cs-CZ" dirty="0" smtClean="0"/>
              <a:t>stromech.</a:t>
            </a:r>
            <a:r>
              <a:rPr lang="cs-CZ" dirty="0"/>
              <a:t> Jedna polovina z trávníku se mírně otáčí vzhledem ke druhé polovině </a:t>
            </a:r>
            <a:r>
              <a:rPr lang="cs-CZ" dirty="0" smtClean="0"/>
              <a:t>– cílem je sladit </a:t>
            </a:r>
            <a:r>
              <a:rPr lang="cs-CZ" dirty="0"/>
              <a:t>dvě poloviny s </a:t>
            </a:r>
            <a:r>
              <a:rPr lang="cs-CZ" dirty="0" smtClean="0"/>
              <a:t>okolními zástavbami.</a:t>
            </a:r>
            <a:r>
              <a:rPr lang="cs-CZ" dirty="0"/>
              <a:t> Kamenné desky, 150 </a:t>
            </a:r>
            <a:r>
              <a:rPr lang="cs-CZ" dirty="0" smtClean="0"/>
              <a:t>centimetrů veliké, </a:t>
            </a:r>
            <a:r>
              <a:rPr lang="cs-CZ" dirty="0"/>
              <a:t>byly umístěny podél </a:t>
            </a:r>
            <a:r>
              <a:rPr lang="cs-CZ" dirty="0" smtClean="0"/>
              <a:t>okrajů, zdůrazňují </a:t>
            </a:r>
            <a:r>
              <a:rPr lang="cs-CZ" dirty="0"/>
              <a:t>odlišnost mezi oběma polovinami a </a:t>
            </a:r>
            <a:r>
              <a:rPr lang="cs-CZ" dirty="0" smtClean="0"/>
              <a:t>poskytují </a:t>
            </a:r>
            <a:r>
              <a:rPr lang="cs-CZ" dirty="0"/>
              <a:t>prostor k sezení. Vertikální listy CORTEN </a:t>
            </a:r>
            <a:r>
              <a:rPr lang="cs-CZ" dirty="0" smtClean="0"/>
              <a:t>- ocelový rám, tvoří zbytek </a:t>
            </a:r>
            <a:r>
              <a:rPr lang="cs-CZ" dirty="0"/>
              <a:t>trávníku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" name="obrázek 11" descr="© Michael Van Gessel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" y="260648"/>
            <a:ext cx="274302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12" descr="© Michael Van Gessel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6" y="2204864"/>
            <a:ext cx="2287813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13" descr="© Michael Van Gessel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74" y="2060848"/>
            <a:ext cx="2323145" cy="2004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14" descr="© Michael Van Gessel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220838" cy="231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15" descr="© Michael Van Gessel">
            <a:hlinkClick r:id="rId10" tgtFrame="&quot;_blank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11" y="4221087"/>
            <a:ext cx="2238108" cy="2046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0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7592971" cy="1600199"/>
          </a:xfrm>
        </p:spPr>
        <p:txBody>
          <a:bodyPr/>
          <a:lstStyle/>
          <a:p>
            <a:r>
              <a:rPr lang="cs-CZ" b="1" dirty="0"/>
              <a:t>Novinka - </a:t>
            </a:r>
            <a:r>
              <a:rPr lang="cs-CZ" b="1" dirty="0">
                <a:solidFill>
                  <a:schemeClr val="bg1"/>
                </a:solidFill>
              </a:rPr>
              <a:t>WATER PARK </a:t>
            </a:r>
            <a:r>
              <a:rPr lang="cs-CZ" b="1" dirty="0" smtClean="0">
                <a:solidFill>
                  <a:schemeClr val="bg1"/>
                </a:solidFill>
              </a:rPr>
              <a:t>GARDEN </a:t>
            </a:r>
            <a:r>
              <a:rPr lang="cs-CZ" b="1" dirty="0">
                <a:solidFill>
                  <a:schemeClr val="bg1"/>
                </a:solidFill>
              </a:rPr>
              <a:t>CITY </a:t>
            </a:r>
            <a:r>
              <a:rPr lang="cs-CZ" b="1" dirty="0" smtClean="0">
                <a:solidFill>
                  <a:schemeClr val="bg1"/>
                </a:solidFill>
              </a:rPr>
              <a:t>OSDORP AMSTERDAM 2005 - 2010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310" y="1340768"/>
            <a:ext cx="4480720" cy="5904656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Krátký vyzval k aquaparku doplnit stávající městský park s parkem dobrodružnější povahy. Kromě toho </a:t>
            </a:r>
            <a:r>
              <a:rPr lang="cs-CZ" b="1" dirty="0" err="1"/>
              <a:t>Water</a:t>
            </a:r>
            <a:r>
              <a:rPr lang="cs-CZ" b="1" dirty="0"/>
              <a:t> Park musel být klíčovým článkem v ekosystému spojující </a:t>
            </a:r>
            <a:r>
              <a:rPr lang="cs-CZ" b="1" dirty="0" smtClean="0"/>
              <a:t>dva vodní </a:t>
            </a:r>
            <a:r>
              <a:rPr lang="cs-CZ" b="1" dirty="0"/>
              <a:t>útvary (dále jen </a:t>
            </a:r>
            <a:r>
              <a:rPr lang="cs-CZ" b="1" dirty="0" err="1"/>
              <a:t>Sloterplas</a:t>
            </a:r>
            <a:r>
              <a:rPr lang="cs-CZ" b="1" dirty="0"/>
              <a:t> a </a:t>
            </a:r>
            <a:r>
              <a:rPr lang="cs-CZ" b="1" dirty="0" err="1"/>
              <a:t>Nieuwe</a:t>
            </a:r>
            <a:r>
              <a:rPr lang="cs-CZ" b="1" dirty="0"/>
              <a:t> </a:t>
            </a:r>
            <a:r>
              <a:rPr lang="cs-CZ" b="1" dirty="0" err="1"/>
              <a:t>Meer</a:t>
            </a:r>
            <a:r>
              <a:rPr lang="cs-CZ" b="1" dirty="0"/>
              <a:t>) přes systém kanálů s ekologicky </a:t>
            </a:r>
            <a:r>
              <a:rPr lang="cs-CZ" b="1" dirty="0" smtClean="0"/>
              <a:t>navržených.</a:t>
            </a:r>
            <a:endParaRPr lang="cs-CZ" dirty="0"/>
          </a:p>
          <a:p>
            <a:r>
              <a:rPr lang="cs-CZ" b="1" dirty="0"/>
              <a:t>Plán předpokládá, že řada ostrovů propojených mosty, které dohromady tvoří jeden celek, </a:t>
            </a:r>
            <a:r>
              <a:rPr lang="cs-CZ" b="1" dirty="0" smtClean="0"/>
              <a:t>jednu prostorovou kompozici. </a:t>
            </a:r>
            <a:r>
              <a:rPr lang="cs-CZ" b="1" dirty="0"/>
              <a:t>Čtyři ostrovy byly vytvořeny tím, že poruší stávající </a:t>
            </a:r>
            <a:r>
              <a:rPr lang="cs-CZ" b="1" dirty="0" smtClean="0"/>
              <a:t>násep, byly </a:t>
            </a:r>
            <a:r>
              <a:rPr lang="cs-CZ" b="1" dirty="0"/>
              <a:t>vybrány s cílem zachovat co nejvíce stromů, jak je to možné. Tento cíl byl jedním z faktorů, které pomohly určit tvar ostrovů.</a:t>
            </a:r>
            <a:endParaRPr lang="cs-CZ" dirty="0"/>
          </a:p>
          <a:p>
            <a:r>
              <a:rPr lang="cs-CZ" b="1" dirty="0"/>
              <a:t>Na straně </a:t>
            </a:r>
            <a:r>
              <a:rPr lang="cs-CZ" b="1" dirty="0" smtClean="0"/>
              <a:t>protější jsou čtyři </a:t>
            </a:r>
            <a:r>
              <a:rPr lang="cs-CZ" b="1" dirty="0"/>
              <a:t>bytové domy, ostrovy pozvolna svažují směrem k vodě. </a:t>
            </a:r>
            <a:endParaRPr lang="cs-CZ" b="1" dirty="0" smtClean="0"/>
          </a:p>
          <a:p>
            <a:r>
              <a:rPr lang="cs-CZ" b="1" dirty="0" smtClean="0"/>
              <a:t>Každý </a:t>
            </a:r>
            <a:r>
              <a:rPr lang="cs-CZ" b="1" dirty="0"/>
              <a:t>ostrov </a:t>
            </a:r>
            <a:r>
              <a:rPr lang="cs-CZ" b="1" dirty="0" smtClean="0"/>
              <a:t>-pláž </a:t>
            </a:r>
            <a:r>
              <a:rPr lang="cs-CZ" b="1" dirty="0"/>
              <a:t>je </a:t>
            </a:r>
            <a:r>
              <a:rPr lang="cs-CZ" b="1" dirty="0" smtClean="0"/>
              <a:t>vytvořen </a:t>
            </a:r>
            <a:r>
              <a:rPr lang="cs-CZ" b="1" dirty="0"/>
              <a:t>z jiného materiálu: šedé </a:t>
            </a:r>
            <a:r>
              <a:rPr lang="cs-CZ" b="1" dirty="0" smtClean="0"/>
              <a:t>ledovcové </a:t>
            </a:r>
            <a:r>
              <a:rPr lang="cs-CZ" b="1" dirty="0"/>
              <a:t>kameny, hrubý </a:t>
            </a:r>
            <a:r>
              <a:rPr lang="cs-CZ" b="1" dirty="0" smtClean="0"/>
              <a:t>lávové </a:t>
            </a:r>
            <a:r>
              <a:rPr lang="cs-CZ" b="1" dirty="0"/>
              <a:t>kameny, desky z břidlice a písku. Použité materiály jsou záměrně velké, aby se zabránilo vandalismu a písek je hrubý, aby se zabránilo </a:t>
            </a:r>
            <a:r>
              <a:rPr lang="cs-CZ" b="1" dirty="0" smtClean="0"/>
              <a:t>závěji. </a:t>
            </a:r>
            <a:r>
              <a:rPr lang="cs-CZ" b="1" dirty="0"/>
              <a:t>Robustní štětovnice </a:t>
            </a:r>
            <a:r>
              <a:rPr lang="cs-CZ" b="1" dirty="0" smtClean="0"/>
              <a:t> - hrana </a:t>
            </a:r>
            <a:r>
              <a:rPr lang="cs-CZ" b="1" dirty="0"/>
              <a:t>označí hranici mezi úrovní terénu a pláže ostrovů, zdůrazňující svůj tvar.</a:t>
            </a:r>
            <a:endParaRPr lang="cs-CZ" dirty="0"/>
          </a:p>
          <a:p>
            <a:r>
              <a:rPr lang="cs-CZ" b="1" dirty="0"/>
              <a:t>Mosty mají horizontální pohled na </a:t>
            </a:r>
            <a:r>
              <a:rPr lang="cs-CZ" b="1" dirty="0" smtClean="0"/>
              <a:t>zvýrazňující protáhlý </a:t>
            </a:r>
            <a:r>
              <a:rPr lang="cs-CZ" b="1" dirty="0"/>
              <a:t>charakter řetězu ostrova.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5" name="Zástupný symbol pro obsah 4" descr="http://www.michaelvangessel.com/website/pictures/popup_images/02b_5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471863" cy="2427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michaelvangessel.com/website/pictures/popup_images/02d_5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4464496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6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Biografie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1560" y="1196753"/>
            <a:ext cx="4392488" cy="5400600"/>
          </a:xfrm>
        </p:spPr>
        <p:txBody>
          <a:bodyPr>
            <a:normAutofit/>
          </a:bodyPr>
          <a:lstStyle/>
          <a:p>
            <a:r>
              <a:rPr lang="cs-CZ" dirty="0" smtClean="0"/>
              <a:t>Michael van </a:t>
            </a:r>
            <a:r>
              <a:rPr lang="cs-CZ" dirty="0" err="1" smtClean="0"/>
              <a:t>Gessel</a:t>
            </a:r>
            <a:r>
              <a:rPr lang="cs-CZ" dirty="0" smtClean="0"/>
              <a:t> působí v širší oblasti zahradní architektury a urbanismu. Vzdělaní získal na univerzitě ve </a:t>
            </a:r>
            <a:r>
              <a:rPr lang="cs-CZ" dirty="0" err="1" smtClean="0"/>
              <a:t>Wageningenu</a:t>
            </a:r>
            <a:r>
              <a:rPr lang="cs-CZ" dirty="0" smtClean="0"/>
              <a:t> (1978).</a:t>
            </a:r>
          </a:p>
          <a:p>
            <a:r>
              <a:rPr lang="cs-CZ" dirty="0" smtClean="0"/>
              <a:t>Od roku 1997 působil jako nezávislý poradce. Předtím byl zaměstnán  osmnáct let ve společnosti </a:t>
            </a:r>
            <a:r>
              <a:rPr lang="cs-CZ" dirty="0" err="1" smtClean="0"/>
              <a:t>Bureau</a:t>
            </a:r>
            <a:r>
              <a:rPr lang="cs-CZ" dirty="0" smtClean="0"/>
              <a:t> B + B (urbanismu a krajinářské architektury), posledních sedm let jako jeho ředitel.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8840"/>
            <a:ext cx="2885008" cy="4129002"/>
          </a:xfr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7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3" y="404664"/>
            <a:ext cx="7123080" cy="1195535"/>
          </a:xfrm>
        </p:spPr>
        <p:txBody>
          <a:bodyPr/>
          <a:lstStyle/>
          <a:p>
            <a:r>
              <a:rPr lang="cs-CZ" dirty="0"/>
              <a:t>WATER PARK GARDEN CITY OSDORP AMSTERDAM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2005 </a:t>
            </a:r>
            <a:r>
              <a:rPr lang="cs-CZ" dirty="0"/>
              <a:t>- 2010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Hřiště je ve tvaru </a:t>
            </a:r>
            <a:r>
              <a:rPr lang="cs-CZ" dirty="0" err="1" smtClean="0"/>
              <a:t>křívého</a:t>
            </a:r>
            <a:r>
              <a:rPr lang="cs-CZ" dirty="0" smtClean="0"/>
              <a:t> obdélníku. Pevnost má </a:t>
            </a:r>
            <a:r>
              <a:rPr lang="cs-CZ" dirty="0"/>
              <a:t>čtyři trampolíny na vrcholu. Pro děti ve věku od šesti do čtrnácti </a:t>
            </a:r>
            <a:r>
              <a:rPr lang="cs-CZ" dirty="0" smtClean="0"/>
              <a:t>let.</a:t>
            </a:r>
          </a:p>
          <a:p>
            <a:r>
              <a:rPr lang="cs-CZ" dirty="0"/>
              <a:t>Lávka přes </a:t>
            </a:r>
            <a:r>
              <a:rPr lang="cs-CZ" dirty="0" smtClean="0"/>
              <a:t>ostrovy </a:t>
            </a:r>
            <a:r>
              <a:rPr lang="cs-CZ" dirty="0"/>
              <a:t>je osvětlena pomocí deset metrů vysokých, tmavě </a:t>
            </a:r>
            <a:r>
              <a:rPr lang="cs-CZ" dirty="0" smtClean="0"/>
              <a:t>šedých kandelábry, které jsou vybaveny </a:t>
            </a:r>
            <a:r>
              <a:rPr lang="cs-CZ" dirty="0"/>
              <a:t>třemi až čtyřmi reflektory, které osvětlují obě cesty a mosty, stejně jako stromy a </a:t>
            </a:r>
            <a:r>
              <a:rPr lang="cs-CZ" dirty="0" smtClean="0"/>
              <a:t>pláže. </a:t>
            </a:r>
            <a:r>
              <a:rPr lang="cs-CZ" dirty="0"/>
              <a:t>Osvětlení dává aquaparku osobitou atmosférou, která se mírně liší od zbytku čtvrti.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5" name="Zástupný symbol pro obsah 4" descr="http://www.michaelvangessel.com/website/pictures/popup_images/02f_5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9" y="1772816"/>
            <a:ext cx="3471863" cy="2075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michaelvangessel.com/website/pictures/popup_images/02g_29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528392" cy="19070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2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592971" cy="1267543"/>
          </a:xfrm>
        </p:spPr>
        <p:txBody>
          <a:bodyPr/>
          <a:lstStyle/>
          <a:p>
            <a:r>
              <a:rPr lang="cs-CZ" dirty="0"/>
              <a:t>WATER PARK GARDEN CITY OSDORP AMSTERDAM 2005 - 2010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Bylo vysazeno velké </a:t>
            </a:r>
            <a:r>
              <a:rPr lang="cs-CZ" dirty="0"/>
              <a:t>množství nových </a:t>
            </a:r>
            <a:r>
              <a:rPr lang="cs-CZ" dirty="0" smtClean="0"/>
              <a:t>stromů. </a:t>
            </a:r>
            <a:r>
              <a:rPr lang="cs-CZ" dirty="0"/>
              <a:t>Na ostrovech, </a:t>
            </a:r>
            <a:r>
              <a:rPr lang="cs-CZ" dirty="0" smtClean="0"/>
              <a:t>je hlavně smuteční </a:t>
            </a:r>
            <a:r>
              <a:rPr lang="cs-CZ" dirty="0"/>
              <a:t>vrba, doplněná různými stromy parku včetně </a:t>
            </a:r>
            <a:r>
              <a:rPr lang="cs-CZ" dirty="0" smtClean="0"/>
              <a:t>tulipánů. </a:t>
            </a:r>
            <a:r>
              <a:rPr lang="cs-CZ" dirty="0"/>
              <a:t>S</a:t>
            </a:r>
            <a:r>
              <a:rPr lang="cs-CZ" dirty="0" smtClean="0"/>
              <a:t>tromy</a:t>
            </a:r>
            <a:r>
              <a:rPr lang="cs-CZ" dirty="0"/>
              <a:t>, akáty, </a:t>
            </a:r>
            <a:r>
              <a:rPr lang="cs-CZ" dirty="0" smtClean="0"/>
              <a:t>a </a:t>
            </a:r>
            <a:r>
              <a:rPr lang="cs-CZ" dirty="0"/>
              <a:t>kvetoucími keři</a:t>
            </a:r>
            <a:r>
              <a:rPr lang="cs-CZ" dirty="0" smtClean="0"/>
              <a:t>, magnólie, dřín a katalpy.</a:t>
            </a:r>
          </a:p>
          <a:p>
            <a:r>
              <a:rPr lang="cs-CZ" dirty="0"/>
              <a:t>Namísto </a:t>
            </a:r>
            <a:r>
              <a:rPr lang="cs-CZ" dirty="0" smtClean="0"/>
              <a:t>elegantních, </a:t>
            </a:r>
            <a:r>
              <a:rPr lang="cs-CZ" dirty="0"/>
              <a:t>velké, hladké betonové desky umožňují lidem </a:t>
            </a:r>
            <a:r>
              <a:rPr lang="cs-CZ" dirty="0" smtClean="0"/>
              <a:t>sedět, ležet.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 descr="http://www.michaelvangessel.com/website/pictures/popup_images/02i_5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3471863" cy="2427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michaelvangessel.com/website/pictures/popup_images/02h_37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4581128"/>
            <a:ext cx="3524250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1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476672"/>
            <a:ext cx="7811029" cy="1123527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MARTINI </a:t>
            </a:r>
            <a:r>
              <a:rPr lang="cs-CZ" b="1" dirty="0" smtClean="0">
                <a:solidFill>
                  <a:schemeClr val="bg1"/>
                </a:solidFill>
              </a:rPr>
              <a:t>HOSPITAL GRONINGEN </a:t>
            </a:r>
            <a:r>
              <a:rPr lang="cs-CZ" b="1" dirty="0">
                <a:solidFill>
                  <a:schemeClr val="bg1"/>
                </a:solidFill>
              </a:rPr>
              <a:t>2006 – 2008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320479" cy="540060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Tato </a:t>
            </a:r>
            <a:r>
              <a:rPr lang="cs-CZ" b="1" dirty="0"/>
              <a:t>stavba ve městě Groningen vyzařuje zdravotní způsobilost. Bílá, moderní, </a:t>
            </a:r>
            <a:r>
              <a:rPr lang="cs-CZ" b="1" dirty="0" smtClean="0"/>
              <a:t>funkční. Terénní </a:t>
            </a:r>
            <a:r>
              <a:rPr lang="cs-CZ" b="1" dirty="0"/>
              <a:t>úpravy by měly podporovat.</a:t>
            </a:r>
            <a:endParaRPr lang="cs-CZ" dirty="0"/>
          </a:p>
          <a:p>
            <a:r>
              <a:rPr lang="cs-CZ" b="1" dirty="0"/>
              <a:t>Zdravotnický personál </a:t>
            </a:r>
            <a:r>
              <a:rPr lang="cs-CZ" b="1" dirty="0" smtClean="0"/>
              <a:t>věří, </a:t>
            </a:r>
            <a:r>
              <a:rPr lang="cs-CZ" b="1" dirty="0"/>
              <a:t>že příroda může napomáhat hojení. </a:t>
            </a:r>
            <a:r>
              <a:rPr lang="cs-CZ" b="1" dirty="0" err="1"/>
              <a:t>Nationaal</a:t>
            </a:r>
            <a:r>
              <a:rPr lang="cs-CZ" b="1" dirty="0"/>
              <a:t> Park </a:t>
            </a:r>
            <a:r>
              <a:rPr lang="cs-CZ" b="1" dirty="0" err="1"/>
              <a:t>Dwingelderveld</a:t>
            </a:r>
            <a:r>
              <a:rPr lang="cs-CZ" b="1" dirty="0"/>
              <a:t> na východě Nizozemska sloužil jako referenční a inspirace.</a:t>
            </a:r>
            <a:endParaRPr lang="cs-CZ" dirty="0"/>
          </a:p>
          <a:p>
            <a:r>
              <a:rPr lang="cs-CZ" b="1" dirty="0"/>
              <a:t>Tam je archeologický důkaz, že tato oblast byla osídlena již více </a:t>
            </a:r>
            <a:r>
              <a:rPr lang="cs-CZ" b="1" dirty="0" smtClean="0"/>
              <a:t>než před </a:t>
            </a:r>
            <a:r>
              <a:rPr lang="cs-CZ" b="1" dirty="0"/>
              <a:t>14.000 let. Změna byla pomalá, což vytváří krajinu, kde jsou rostliny, zvířata a lidstvo v rovnováze. Jen je tam s putování mysli a všechny smysly ve střehu, pomáhá člověku cítit a myslet lépe. Ideální </a:t>
            </a:r>
            <a:r>
              <a:rPr lang="cs-CZ" b="1" dirty="0" smtClean="0"/>
              <a:t>prostředky </a:t>
            </a:r>
            <a:r>
              <a:rPr lang="cs-CZ" b="1" dirty="0"/>
              <a:t>pro přidání do nemocnice a vyjádřit na vnější straně, co se děje uvnitř.</a:t>
            </a:r>
            <a:endParaRPr lang="cs-CZ" dirty="0"/>
          </a:p>
          <a:p>
            <a:r>
              <a:rPr lang="cs-CZ" b="1" dirty="0"/>
              <a:t>První myšlenkou bylo znovu bažinaté slatiniště, mělké vody zarostlé </a:t>
            </a:r>
            <a:r>
              <a:rPr lang="cs-CZ" b="1" dirty="0" smtClean="0"/>
              <a:t>rákosím. </a:t>
            </a:r>
            <a:r>
              <a:rPr lang="cs-CZ" b="1" dirty="0"/>
              <a:t>Pruhy jedlí by mohly </a:t>
            </a:r>
            <a:r>
              <a:rPr lang="cs-CZ" b="1" dirty="0" smtClean="0"/>
              <a:t>tvořit vyšší </a:t>
            </a:r>
            <a:r>
              <a:rPr lang="cs-CZ" b="1" dirty="0"/>
              <a:t>hřebeny. To se ukázalo jako nepraktické. Okna musí být umyté a náklady na vytvoření </a:t>
            </a:r>
            <a:r>
              <a:rPr lang="cs-CZ" b="1" dirty="0" smtClean="0"/>
              <a:t>vody byly nepřiměřeně vysoké.  X Místo toho </a:t>
            </a:r>
            <a:r>
              <a:rPr lang="cs-CZ" b="1" dirty="0"/>
              <a:t>posečené trávníky proložené </a:t>
            </a:r>
            <a:r>
              <a:rPr lang="cs-CZ" b="1" dirty="0" smtClean="0"/>
              <a:t>lučními a divokými květinami. Akácie </a:t>
            </a:r>
            <a:r>
              <a:rPr lang="cs-CZ" b="1" dirty="0"/>
              <a:t>místo jedlí. Stejné konstrukce, ale s úplně různých prvků.</a:t>
            </a:r>
            <a:br>
              <a:rPr lang="cs-CZ" b="1" dirty="0"/>
            </a:br>
            <a:endParaRPr lang="cs-CZ" dirty="0"/>
          </a:p>
        </p:txBody>
      </p:sp>
      <p:pic>
        <p:nvPicPr>
          <p:cNvPr id="5" name="Zástupný symbol pro obsah 4" descr="http://www.michaelvangessel.com/website/pictures/popup_images/38b_5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085977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5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67943" y="260648"/>
            <a:ext cx="5076057" cy="1339551"/>
          </a:xfrm>
        </p:spPr>
        <p:txBody>
          <a:bodyPr/>
          <a:lstStyle/>
          <a:p>
            <a:r>
              <a:rPr lang="cs-CZ" dirty="0"/>
              <a:t>MARTINI HOSPITAL GRONINGEN 2006 – 2008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</a:t>
            </a:r>
            <a:r>
              <a:rPr lang="cs-CZ" dirty="0" smtClean="0"/>
              <a:t>nitřní dvůr</a:t>
            </a:r>
            <a:endParaRPr lang="cs-CZ" dirty="0"/>
          </a:p>
          <a:p>
            <a:r>
              <a:rPr lang="cs-CZ" dirty="0"/>
              <a:t>Uzavřený na obou stranách tento prostor naznačuje </a:t>
            </a:r>
            <a:r>
              <a:rPr lang="cs-CZ" dirty="0" smtClean="0"/>
              <a:t>zahradu. </a:t>
            </a:r>
            <a:r>
              <a:rPr lang="cs-CZ" dirty="0"/>
              <a:t>Zde příroda poskytuje koberec ode zdi ke zdi trávníků, střídají </a:t>
            </a:r>
            <a:r>
              <a:rPr lang="cs-CZ" dirty="0" smtClean="0"/>
              <a:t>se s divokou </a:t>
            </a:r>
            <a:r>
              <a:rPr lang="cs-CZ" dirty="0"/>
              <a:t>trávou a květinami.</a:t>
            </a:r>
          </a:p>
          <a:p>
            <a:r>
              <a:rPr lang="cs-CZ" dirty="0"/>
              <a:t>Stromy </a:t>
            </a:r>
            <a:r>
              <a:rPr lang="cs-CZ" dirty="0" smtClean="0"/>
              <a:t>přidají </a:t>
            </a:r>
            <a:r>
              <a:rPr lang="cs-CZ" dirty="0"/>
              <a:t>třetí rozměr mezi budovami. Různé druhy </a:t>
            </a:r>
            <a:r>
              <a:rPr lang="cs-CZ" dirty="0" smtClean="0"/>
              <a:t>půdy pomohlo </a:t>
            </a:r>
            <a:r>
              <a:rPr lang="cs-CZ" dirty="0"/>
              <a:t>určit, co </a:t>
            </a:r>
            <a:r>
              <a:rPr lang="cs-CZ" dirty="0" smtClean="0"/>
              <a:t>kde bude růst.</a:t>
            </a:r>
            <a:endParaRPr lang="cs-CZ" dirty="0"/>
          </a:p>
        </p:txBody>
      </p:sp>
      <p:pic>
        <p:nvPicPr>
          <p:cNvPr id="5" name="Zástupný symbol pro obsah 4" descr="http://www.michaelvangessel.com/website/pictures/popup_images/38c_5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471863" cy="1715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michaelvangessel.com/website/pictures/popup_images/38d_38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2809875" cy="3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6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9871" y="116632"/>
            <a:ext cx="5724129" cy="1483567"/>
          </a:xfrm>
        </p:spPr>
        <p:txBody>
          <a:bodyPr/>
          <a:lstStyle/>
          <a:p>
            <a:r>
              <a:rPr lang="cs-CZ" dirty="0"/>
              <a:t>MARTINI HOSPITAL GRONINGEN 2006 – 2008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63280" y="1484784"/>
            <a:ext cx="4157192" cy="52470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</a:t>
            </a:r>
            <a:r>
              <a:rPr lang="cs-CZ" dirty="0" smtClean="0"/>
              <a:t>řední dvůr</a:t>
            </a:r>
            <a:endParaRPr lang="cs-CZ" dirty="0"/>
          </a:p>
          <a:p>
            <a:r>
              <a:rPr lang="cs-CZ" dirty="0"/>
              <a:t>Nalezení hlavního vchodu je zjednodušeno </a:t>
            </a:r>
            <a:r>
              <a:rPr lang="cs-CZ" dirty="0" smtClean="0"/>
              <a:t>nepravidelnými </a:t>
            </a:r>
            <a:r>
              <a:rPr lang="cs-CZ" dirty="0"/>
              <a:t>řady akácií podél blížící se asfaltových cest. Často odsuzován, asfalt je určitě přírodní produkt a kromě toho velmi </a:t>
            </a:r>
            <a:r>
              <a:rPr lang="cs-CZ" dirty="0" smtClean="0"/>
              <a:t>pohodlný </a:t>
            </a:r>
            <a:r>
              <a:rPr lang="cs-CZ" dirty="0"/>
              <a:t>pro asistovanou chůzi. Stromy dávají nejen směr, ale také </a:t>
            </a:r>
            <a:r>
              <a:rPr lang="cs-CZ" dirty="0" smtClean="0"/>
              <a:t>poskytují </a:t>
            </a:r>
            <a:r>
              <a:rPr lang="cs-CZ" dirty="0"/>
              <a:t>přístřeší a příjemné rozptýlení světla a jemné stíny na bílých stěnách nemocnice.</a:t>
            </a:r>
          </a:p>
          <a:p>
            <a:r>
              <a:rPr lang="cs-CZ" dirty="0"/>
              <a:t>Léčivá příroda</a:t>
            </a:r>
          </a:p>
          <a:p>
            <a:r>
              <a:rPr lang="cs-CZ" dirty="0"/>
              <a:t>Národní park s dlouhou historií inspirovaný </a:t>
            </a:r>
            <a:r>
              <a:rPr lang="cs-CZ" dirty="0" smtClean="0"/>
              <a:t>moderním prostředím. </a:t>
            </a:r>
            <a:r>
              <a:rPr lang="cs-CZ" dirty="0"/>
              <a:t>Příroda a architektura jsou v souladu s </a:t>
            </a:r>
            <a:r>
              <a:rPr lang="cs-CZ" dirty="0" smtClean="0"/>
              <a:t>odbornými lékařskými poznatky </a:t>
            </a:r>
            <a:r>
              <a:rPr lang="cs-CZ" dirty="0"/>
              <a:t>a </a:t>
            </a:r>
            <a:r>
              <a:rPr lang="cs-CZ" dirty="0" smtClean="0"/>
              <a:t>pomocí </a:t>
            </a:r>
            <a:r>
              <a:rPr lang="cs-CZ" dirty="0"/>
              <a:t>při plnění </a:t>
            </a:r>
            <a:r>
              <a:rPr lang="cs-CZ" dirty="0" smtClean="0"/>
              <a:t>procesů hojení.</a:t>
            </a:r>
            <a:endParaRPr lang="cs-CZ" dirty="0"/>
          </a:p>
        </p:txBody>
      </p:sp>
      <p:pic>
        <p:nvPicPr>
          <p:cNvPr id="5" name="Zástupný symbol pro obsah 4" descr="http://www.michaelvangessel.com/website/pictures/popup_images/38e_686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722727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michaelvangessel.com/website/pictures/popup_images/38f_46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1801763" cy="34468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8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1080120"/>
          </a:xfrm>
        </p:spPr>
        <p:txBody>
          <a:bodyPr/>
          <a:lstStyle/>
          <a:p>
            <a:r>
              <a:rPr lang="cs-CZ" b="1" dirty="0"/>
              <a:t>GARDEN OF THE 21ST CENTURY – </a:t>
            </a:r>
            <a:r>
              <a:rPr lang="cs-CZ" b="1" dirty="0">
                <a:solidFill>
                  <a:schemeClr val="bg1"/>
                </a:solidFill>
              </a:rPr>
              <a:t>PARK AND ROYAL LAZIENKI MUSEUM  WARSAW 2013 – 2016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63280" y="1809748"/>
            <a:ext cx="4480719" cy="5048251"/>
          </a:xfrm>
        </p:spPr>
        <p:txBody>
          <a:bodyPr>
            <a:normAutofit fontScale="92500"/>
          </a:bodyPr>
          <a:lstStyle/>
          <a:p>
            <a:r>
              <a:rPr lang="cs-CZ" dirty="0"/>
              <a:t>Rozsáhlý městský park s velkým muzeem </a:t>
            </a:r>
            <a:r>
              <a:rPr lang="cs-CZ" dirty="0" smtClean="0"/>
              <a:t>rozprostřenou v </a:t>
            </a:r>
            <a:r>
              <a:rPr lang="cs-CZ" dirty="0"/>
              <a:t>různých pavilonech je přínosem pro nějaké město. Takže město Varšava má skutečný poklad, který je zřejmě i láskou uctívané jeho </a:t>
            </a:r>
            <a:r>
              <a:rPr lang="cs-CZ" dirty="0" err="1" smtClean="0"/>
              <a:t>obyvately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err="1"/>
              <a:t>Lazienki</a:t>
            </a:r>
            <a:r>
              <a:rPr lang="cs-CZ" dirty="0"/>
              <a:t> muzeum mělo vzrušující vizi vytvoření "zahradu 21. století" s výstavní síní v jihozápadním rohu parku.</a:t>
            </a:r>
          </a:p>
          <a:p>
            <a:r>
              <a:rPr lang="cs-CZ" dirty="0"/>
              <a:t>Místo pro </a:t>
            </a:r>
            <a:r>
              <a:rPr lang="cs-CZ" dirty="0" smtClean="0"/>
              <a:t>tyto zahrady </a:t>
            </a:r>
            <a:r>
              <a:rPr lang="cs-CZ" dirty="0"/>
              <a:t>je poměrně malý ve srovnání se zbytkem parku a má špičatý trojúhelníkový tvar, který je </a:t>
            </a:r>
            <a:r>
              <a:rPr lang="cs-CZ" dirty="0" smtClean="0"/>
              <a:t>náročný </a:t>
            </a:r>
            <a:r>
              <a:rPr lang="cs-CZ" dirty="0"/>
              <a:t>z hlediska designu. Posílením čínské Avenue a výsadbu podél okraje parku jsme přijali a dokonce zdramatizoval existující prostorovou kvalitu.</a:t>
            </a:r>
          </a:p>
        </p:txBody>
      </p:sp>
      <p:pic>
        <p:nvPicPr>
          <p:cNvPr id="5" name="Zástupný symbol pro obsah 4" descr="http://www.michaelvangessel.com/website/pictures/popup_images/55b_5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1" y="1628800"/>
            <a:ext cx="4229993" cy="2443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michaelvangessel.com/website/pictures/popup_images/55c_3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2876550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6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5975" y="116632"/>
            <a:ext cx="4788025" cy="1872208"/>
          </a:xfrm>
        </p:spPr>
        <p:txBody>
          <a:bodyPr/>
          <a:lstStyle/>
          <a:p>
            <a:r>
              <a:rPr lang="cs-CZ" dirty="0"/>
              <a:t>PARK AND ROYAL LAZIENKI MUSEUM  WARSAW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2013 </a:t>
            </a:r>
            <a:r>
              <a:rPr lang="cs-CZ" dirty="0"/>
              <a:t>– 2016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63281" y="1809748"/>
            <a:ext cx="3469242" cy="4728221"/>
          </a:xfrm>
        </p:spPr>
        <p:txBody>
          <a:bodyPr/>
          <a:lstStyle/>
          <a:p>
            <a:r>
              <a:rPr lang="cs-CZ" dirty="0"/>
              <a:t>Dále jsme opustili prostor otevřený umístěním výstavní </a:t>
            </a:r>
            <a:r>
              <a:rPr lang="cs-CZ" dirty="0" smtClean="0"/>
              <a:t>síně </a:t>
            </a:r>
            <a:r>
              <a:rPr lang="cs-CZ" dirty="0"/>
              <a:t>pod </a:t>
            </a:r>
            <a:r>
              <a:rPr lang="cs-CZ" dirty="0" smtClean="0"/>
              <a:t>zvlněnou zahradou, </a:t>
            </a:r>
            <a:r>
              <a:rPr lang="cs-CZ" dirty="0"/>
              <a:t>která se podobá </a:t>
            </a:r>
            <a:r>
              <a:rPr lang="cs-CZ" dirty="0" smtClean="0"/>
              <a:t>složené krajině. </a:t>
            </a:r>
            <a:r>
              <a:rPr lang="cs-CZ" dirty="0"/>
              <a:t>Vstupy do výstavní síně jsou začleněny do velmi napjatých opěrných zdí na obou stranách.</a:t>
            </a:r>
          </a:p>
        </p:txBody>
      </p:sp>
      <p:pic>
        <p:nvPicPr>
          <p:cNvPr id="5" name="Zástupný symbol pro obsah 4" descr="http://www.michaelvangessel.com/website/pictures/popup_images/55d_5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417646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michaelvangessel.com/website/pictures/popup_images/55e_4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2876550" cy="38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4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19" y="188640"/>
            <a:ext cx="5112569" cy="1656184"/>
          </a:xfrm>
        </p:spPr>
        <p:txBody>
          <a:bodyPr/>
          <a:lstStyle/>
          <a:p>
            <a:r>
              <a:rPr lang="cs-CZ" dirty="0"/>
              <a:t>PARK AND ROYAL LAZIENKI MUSEUM  </a:t>
            </a:r>
            <a:r>
              <a:rPr lang="cs-CZ" dirty="0" smtClean="0"/>
              <a:t>WARSAW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2013 – 2016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6964" y="2276872"/>
            <a:ext cx="3959492" cy="417646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Staleté </a:t>
            </a:r>
            <a:r>
              <a:rPr lang="cs-CZ" dirty="0"/>
              <a:t>zahrady byly vždy výrazem vztahu lidstva k přírodě. Takže to, co je náš současný postoj, náš současný vztah k přírodě?</a:t>
            </a:r>
          </a:p>
          <a:p>
            <a:r>
              <a:rPr lang="cs-CZ" dirty="0"/>
              <a:t>Je v našich silách, abychom </a:t>
            </a:r>
            <a:r>
              <a:rPr lang="cs-CZ" dirty="0" smtClean="0"/>
              <a:t>ovládli </a:t>
            </a:r>
            <a:r>
              <a:rPr lang="cs-CZ" dirty="0"/>
              <a:t>a </a:t>
            </a:r>
            <a:r>
              <a:rPr lang="cs-CZ" dirty="0" smtClean="0"/>
              <a:t>využívali </a:t>
            </a:r>
            <a:r>
              <a:rPr lang="cs-CZ" dirty="0"/>
              <a:t>přírodu a přírodní zdroje, ale nakonec k naší vlastní škodě. Existuje však </a:t>
            </a:r>
            <a:r>
              <a:rPr lang="cs-CZ" dirty="0" smtClean="0"/>
              <a:t>rozvíjení </a:t>
            </a:r>
            <a:r>
              <a:rPr lang="cs-CZ" dirty="0"/>
              <a:t>pomalu </a:t>
            </a:r>
            <a:r>
              <a:rPr lang="cs-CZ" dirty="0" smtClean="0"/>
              <a:t>postoje </a:t>
            </a:r>
            <a:r>
              <a:rPr lang="cs-CZ" dirty="0"/>
              <a:t>respektu k silám přírody a ochotou skutečně pochopit a pracovat s těmito silami. </a:t>
            </a:r>
            <a:r>
              <a:rPr lang="cs-CZ" dirty="0" smtClean="0"/>
              <a:t>Tento </a:t>
            </a:r>
            <a:r>
              <a:rPr lang="cs-CZ" dirty="0"/>
              <a:t>probuzení postoj by měl být vyjádřen v zahradě 21. století.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5" name="Zástupný symbol pro obsah 4" descr="http://www.michaelvangessel.com/website/pictures/popup_images/55f_685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" y="188640"/>
            <a:ext cx="3676569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michaelvangessel.com/website/pictures/popup_images/55g_5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3529339" cy="26528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6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3" y="260648"/>
            <a:ext cx="7123080" cy="1339551"/>
          </a:xfrm>
        </p:spPr>
        <p:txBody>
          <a:bodyPr/>
          <a:lstStyle/>
          <a:p>
            <a:r>
              <a:rPr lang="cs-CZ" dirty="0"/>
              <a:t>PARK AND ROYAL LAZIENKI MUSEUM  WARSAW 2013 – 2016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63280" y="1412776"/>
            <a:ext cx="4085184" cy="576064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Proto </a:t>
            </a:r>
            <a:r>
              <a:rPr lang="cs-CZ" dirty="0" smtClean="0"/>
              <a:t>navrhujeme </a:t>
            </a:r>
            <a:r>
              <a:rPr lang="cs-CZ" dirty="0"/>
              <a:t>kvetoucí </a:t>
            </a:r>
            <a:r>
              <a:rPr lang="cs-CZ" dirty="0" smtClean="0"/>
              <a:t>louku, </a:t>
            </a:r>
            <a:r>
              <a:rPr lang="cs-CZ" dirty="0"/>
              <a:t>ve </a:t>
            </a:r>
            <a:r>
              <a:rPr lang="cs-CZ" dirty="0" smtClean="0"/>
              <a:t>které </a:t>
            </a:r>
            <a:r>
              <a:rPr lang="cs-CZ" dirty="0"/>
              <a:t>je bohatost a rozmanitost přírody </a:t>
            </a:r>
            <a:r>
              <a:rPr lang="cs-CZ" dirty="0" smtClean="0"/>
              <a:t>ukázáno. </a:t>
            </a:r>
            <a:r>
              <a:rPr lang="cs-CZ" dirty="0"/>
              <a:t>Otevřená, </a:t>
            </a:r>
            <a:r>
              <a:rPr lang="cs-CZ" dirty="0" smtClean="0"/>
              <a:t>zvaná, prostorná </a:t>
            </a:r>
            <a:r>
              <a:rPr lang="cs-CZ" dirty="0"/>
              <a:t>a </a:t>
            </a:r>
            <a:r>
              <a:rPr lang="cs-CZ" dirty="0" smtClean="0"/>
              <a:t>radostná </a:t>
            </a:r>
            <a:r>
              <a:rPr lang="cs-CZ" dirty="0"/>
              <a:t>zahrada pro každého, ale s mnohovrstevného významu pro informovaného pozorovatele. Tato zahrada nebude </a:t>
            </a:r>
            <a:r>
              <a:rPr lang="cs-CZ" dirty="0" smtClean="0"/>
              <a:t>udržována intenzivním prořezáváním, sázením </a:t>
            </a:r>
            <a:r>
              <a:rPr lang="cs-CZ" dirty="0"/>
              <a:t>a </a:t>
            </a:r>
            <a:r>
              <a:rPr lang="cs-CZ" dirty="0" smtClean="0"/>
              <a:t>pletím.  </a:t>
            </a:r>
            <a:r>
              <a:rPr lang="cs-CZ" dirty="0"/>
              <a:t>Je to neustále </a:t>
            </a:r>
            <a:r>
              <a:rPr lang="cs-CZ" dirty="0" smtClean="0"/>
              <a:t>měnící se </a:t>
            </a:r>
            <a:r>
              <a:rPr lang="cs-CZ" dirty="0"/>
              <a:t>louka, která je pečlivě </a:t>
            </a:r>
            <a:r>
              <a:rPr lang="cs-CZ" dirty="0" smtClean="0"/>
              <a:t>složena </a:t>
            </a:r>
            <a:r>
              <a:rPr lang="cs-CZ" dirty="0"/>
              <a:t>tak, aby </a:t>
            </a:r>
            <a:r>
              <a:rPr lang="cs-CZ" dirty="0" smtClean="0"/>
              <a:t>vyhovovala tomuto konkrétnímu </a:t>
            </a:r>
            <a:r>
              <a:rPr lang="cs-CZ" dirty="0"/>
              <a:t>umístění v tomto konkrétním klimatu.</a:t>
            </a:r>
          </a:p>
          <a:p>
            <a:r>
              <a:rPr lang="cs-CZ" dirty="0" smtClean="0"/>
              <a:t>Zahrada schopna </a:t>
            </a:r>
            <a:r>
              <a:rPr lang="cs-CZ" dirty="0"/>
              <a:t>postupně obohatit sebe tím, že pečlivé a láskyplné </a:t>
            </a:r>
            <a:r>
              <a:rPr lang="cs-CZ" dirty="0" smtClean="0"/>
              <a:t>o ni ,,pečujeme,,. </a:t>
            </a:r>
            <a:r>
              <a:rPr lang="cs-CZ" dirty="0"/>
              <a:t>Louka, která je krásná ve všech ročních obdobích, ne proto, že vždy květiny, ale protože to ukazuje, že je krása v každém ročním období, a to </a:t>
            </a:r>
            <a:r>
              <a:rPr lang="cs-CZ" dirty="0" smtClean="0"/>
              <a:t>i v </a:t>
            </a:r>
            <a:r>
              <a:rPr lang="cs-CZ" dirty="0"/>
              <a:t>zimě, kdy rostliny </a:t>
            </a:r>
            <a:r>
              <a:rPr lang="cs-CZ" dirty="0" smtClean="0"/>
              <a:t>zůstávají nesestříhané - ukazují </a:t>
            </a:r>
            <a:r>
              <a:rPr lang="cs-CZ" dirty="0"/>
              <a:t>své abstraktní základní </a:t>
            </a:r>
            <a:r>
              <a:rPr lang="cs-CZ" dirty="0" smtClean="0"/>
              <a:t>formy.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 descr="http://www.michaelvangessel.com/website/pictures/popup_images/55h_63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09750"/>
            <a:ext cx="3447065" cy="41395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3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Podle mého </a:t>
            </a:r>
            <a:r>
              <a:rPr lang="cs-CZ" dirty="0"/>
              <a:t>názoru </a:t>
            </a:r>
            <a:r>
              <a:rPr lang="cs-CZ" dirty="0" smtClean="0"/>
              <a:t>patří rozhodně </a:t>
            </a:r>
            <a:r>
              <a:rPr lang="cs-CZ" dirty="0"/>
              <a:t>k </a:t>
            </a:r>
            <a:r>
              <a:rPr lang="cs-CZ" dirty="0" smtClean="0"/>
              <a:t>architektům,</a:t>
            </a:r>
            <a:r>
              <a:rPr lang="pl-PL" dirty="0" smtClean="0"/>
              <a:t>kteří skutečně stojí </a:t>
            </a:r>
            <a:r>
              <a:rPr lang="pl-PL" dirty="0"/>
              <a:t>za </a:t>
            </a:r>
            <a:r>
              <a:rPr lang="pl-PL" dirty="0" smtClean="0"/>
              <a:t>to, </a:t>
            </a:r>
            <a:r>
              <a:rPr lang="pl-PL" dirty="0"/>
              <a:t>aby človek ocenil </a:t>
            </a:r>
            <a:r>
              <a:rPr lang="pl-PL" dirty="0" smtClean="0"/>
              <a:t>jejich práci. Jak jsem </a:t>
            </a:r>
            <a:r>
              <a:rPr lang="pl-PL" dirty="0"/>
              <a:t>už na </a:t>
            </a:r>
            <a:r>
              <a:rPr lang="pl-PL" dirty="0" smtClean="0"/>
              <a:t>začátku říkala, patří k </a:t>
            </a:r>
            <a:r>
              <a:rPr lang="cs-CZ" dirty="0" smtClean="0"/>
              <a:t>jedním </a:t>
            </a:r>
            <a:r>
              <a:rPr lang="cs-CZ" dirty="0"/>
              <a:t>z </a:t>
            </a:r>
            <a:r>
              <a:rPr lang="cs-CZ" dirty="0" smtClean="0"/>
              <a:t>nejvýznamnějších z oblasti Holandska, protože </a:t>
            </a:r>
            <a:r>
              <a:rPr lang="cs-CZ" dirty="0"/>
              <a:t>v rámci </a:t>
            </a:r>
            <a:r>
              <a:rPr lang="cs-CZ" dirty="0" smtClean="0"/>
              <a:t>svojí práce </a:t>
            </a:r>
            <a:r>
              <a:rPr lang="cs-CZ" dirty="0"/>
              <a:t>zanechal za sebou </a:t>
            </a:r>
            <a:r>
              <a:rPr lang="cs-CZ" dirty="0" smtClean="0"/>
              <a:t>mnoho výborných</a:t>
            </a:r>
            <a:r>
              <a:rPr lang="cs-CZ" dirty="0"/>
              <a:t>, </a:t>
            </a:r>
            <a:r>
              <a:rPr lang="cs-CZ" dirty="0" smtClean="0"/>
              <a:t>funkčních </a:t>
            </a:r>
            <a:r>
              <a:rPr lang="cs-CZ" dirty="0"/>
              <a:t>a </a:t>
            </a:r>
            <a:r>
              <a:rPr lang="cs-CZ" dirty="0" smtClean="0"/>
              <a:t>zajímavých projektů. Věnuje se mnoho zajímavým a hlavně pestrým projektům. Nezůstává jenom například u parků, ale zaobírá se i veřejnými prostory jako jsou nemocnice či veřejné budovy. A co se mi líbí nejvíce, že Michael van </a:t>
            </a:r>
            <a:r>
              <a:rPr lang="cs-CZ" dirty="0" err="1" smtClean="0"/>
              <a:t>Gessel</a:t>
            </a:r>
            <a:r>
              <a:rPr lang="cs-CZ" dirty="0" smtClean="0"/>
              <a:t> zachovává přírodu v harmonii s člověkem a aby stále vypadala tak jak vypadat má. </a:t>
            </a:r>
          </a:p>
          <a:p>
            <a:r>
              <a:rPr lang="cs-CZ" dirty="0"/>
              <a:t>Anglický spisovatel a krajinný architekt Joseph </a:t>
            </a:r>
            <a:r>
              <a:rPr lang="cs-CZ" dirty="0" err="1"/>
              <a:t>Spence</a:t>
            </a:r>
            <a:r>
              <a:rPr lang="cs-CZ" dirty="0"/>
              <a:t> skvěle říkal: Co je to, je velký vodítko k tomu, co by mělo být. Úcta k minulosti, v kombinaci s zvědavosti pro to, co je a cit pro to, co by mohlo být. To je dynamo, které </a:t>
            </a:r>
            <a:r>
              <a:rPr lang="cs-CZ" dirty="0" smtClean="0"/>
              <a:t>spustí </a:t>
            </a:r>
            <a:r>
              <a:rPr lang="cs-CZ" dirty="0"/>
              <a:t>motor designu. Jakmile je spuštěn, energie generované </a:t>
            </a:r>
            <a:r>
              <a:rPr lang="cs-CZ" dirty="0" smtClean="0"/>
              <a:t>znovu, </a:t>
            </a:r>
            <a:r>
              <a:rPr lang="cs-CZ" dirty="0"/>
              <a:t>navrhování nabíjí dynamo.</a:t>
            </a:r>
          </a:p>
        </p:txBody>
      </p:sp>
    </p:spTree>
    <p:extLst>
      <p:ext uri="{BB962C8B-B14F-4D97-AF65-F5344CB8AC3E}">
        <p14:creationId xmlns:p14="http://schemas.microsoft.com/office/powerpoint/2010/main" val="36902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665044"/>
          </a:xfrm>
        </p:spPr>
        <p:txBody>
          <a:bodyPr/>
          <a:lstStyle/>
          <a:p>
            <a:r>
              <a:rPr lang="cs-CZ" dirty="0" smtClean="0"/>
              <a:t>Biografie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256583"/>
          </a:xfrm>
        </p:spPr>
        <p:txBody>
          <a:bodyPr>
            <a:normAutofit/>
          </a:bodyPr>
          <a:lstStyle/>
          <a:p>
            <a:r>
              <a:rPr lang="cs-CZ" dirty="0" smtClean="0"/>
              <a:t>Věnuje polovinu svého času k dozoru rozsáhlých projektů, jako jsou: vývoj Belvederu v Maastrichtu; rozvoj bývalé přístavní čtvrti v Amsterdamu, IJ-</a:t>
            </a:r>
            <a:r>
              <a:rPr lang="cs-CZ" dirty="0" err="1" smtClean="0"/>
              <a:t>oevers</a:t>
            </a:r>
            <a:r>
              <a:rPr lang="cs-CZ" dirty="0" smtClean="0"/>
              <a:t>; renovace </a:t>
            </a:r>
            <a:r>
              <a:rPr lang="cs-CZ" dirty="0" err="1" smtClean="0"/>
              <a:t>Vondelparku</a:t>
            </a:r>
            <a:r>
              <a:rPr lang="cs-CZ" dirty="0" smtClean="0"/>
              <a:t> v Amsterdamu; a obnova a rozšíření </a:t>
            </a:r>
            <a:r>
              <a:rPr lang="cs-CZ" dirty="0" err="1" smtClean="0"/>
              <a:t>Artis</a:t>
            </a:r>
            <a:r>
              <a:rPr lang="cs-CZ" dirty="0" smtClean="0"/>
              <a:t> v Amsterdam ZOO. </a:t>
            </a:r>
          </a:p>
          <a:p>
            <a:r>
              <a:rPr lang="cs-CZ" dirty="0" smtClean="0"/>
              <a:t>Krajinné architektonické projekty zabírají zbytek času. Tyto projekty zahrnují práci na nových parcích </a:t>
            </a: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 err="1" smtClean="0">
                <a:solidFill>
                  <a:schemeClr val="bg1"/>
                </a:solidFill>
              </a:rPr>
              <a:t>Citypark</a:t>
            </a:r>
            <a:r>
              <a:rPr lang="cs-CZ" dirty="0" smtClean="0">
                <a:solidFill>
                  <a:schemeClr val="bg1"/>
                </a:solidFill>
              </a:rPr>
              <a:t> a </a:t>
            </a:r>
            <a:r>
              <a:rPr lang="cs-CZ" dirty="0" err="1" smtClean="0">
                <a:solidFill>
                  <a:schemeClr val="bg1"/>
                </a:solidFill>
              </a:rPr>
              <a:t>Waterpark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Osdorp</a:t>
            </a:r>
            <a:r>
              <a:rPr lang="cs-CZ" dirty="0" smtClean="0">
                <a:solidFill>
                  <a:schemeClr val="bg1"/>
                </a:solidFill>
              </a:rPr>
              <a:t> v Amsterdamu, Muzeum Park na statku </a:t>
            </a:r>
            <a:r>
              <a:rPr lang="cs-CZ" dirty="0" err="1" smtClean="0">
                <a:solidFill>
                  <a:schemeClr val="bg1"/>
                </a:solidFill>
              </a:rPr>
              <a:t>Oranjewoud</a:t>
            </a:r>
            <a:r>
              <a:rPr lang="cs-CZ" dirty="0" smtClean="0">
                <a:solidFill>
                  <a:schemeClr val="bg1"/>
                </a:solidFill>
              </a:rPr>
              <a:t> v </a:t>
            </a:r>
            <a:r>
              <a:rPr lang="cs-CZ" dirty="0" err="1" smtClean="0">
                <a:solidFill>
                  <a:schemeClr val="bg1"/>
                </a:solidFill>
              </a:rPr>
              <a:t>Heerenveen</a:t>
            </a:r>
            <a:r>
              <a:rPr lang="cs-CZ" dirty="0" smtClean="0">
                <a:solidFill>
                  <a:schemeClr val="bg1"/>
                </a:solidFill>
              </a:rPr>
              <a:t>, a </a:t>
            </a:r>
            <a:r>
              <a:rPr lang="cs-CZ" dirty="0" err="1" smtClean="0">
                <a:solidFill>
                  <a:schemeClr val="bg1"/>
                </a:solidFill>
              </a:rPr>
              <a:t>Kromhout</a:t>
            </a:r>
            <a:r>
              <a:rPr lang="cs-CZ" dirty="0" smtClean="0">
                <a:solidFill>
                  <a:schemeClr val="bg1"/>
                </a:solidFill>
              </a:rPr>
              <a:t> Park v </a:t>
            </a:r>
            <a:r>
              <a:rPr lang="cs-CZ" dirty="0" err="1" smtClean="0">
                <a:solidFill>
                  <a:schemeClr val="bg1"/>
                </a:solidFill>
              </a:rPr>
              <a:t>Tilburg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  <a:r>
              <a:rPr lang="cs-CZ" dirty="0" smtClean="0"/>
              <a:t>, renovace starých městských parků a majetcích </a:t>
            </a: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 err="1" smtClean="0">
                <a:solidFill>
                  <a:schemeClr val="bg1"/>
                </a:solidFill>
              </a:rPr>
              <a:t>Rijsterborgh</a:t>
            </a:r>
            <a:r>
              <a:rPr lang="cs-CZ" dirty="0" smtClean="0">
                <a:solidFill>
                  <a:schemeClr val="bg1"/>
                </a:solidFill>
              </a:rPr>
              <a:t> parku v </a:t>
            </a:r>
            <a:r>
              <a:rPr lang="cs-CZ" dirty="0" err="1" smtClean="0">
                <a:solidFill>
                  <a:schemeClr val="bg1"/>
                </a:solidFill>
              </a:rPr>
              <a:t>Deventer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Valkenbergpark</a:t>
            </a:r>
            <a:r>
              <a:rPr lang="cs-CZ" dirty="0" smtClean="0">
                <a:solidFill>
                  <a:schemeClr val="bg1"/>
                </a:solidFill>
              </a:rPr>
              <a:t> ve městě </a:t>
            </a:r>
            <a:r>
              <a:rPr lang="cs-CZ" dirty="0" err="1" smtClean="0">
                <a:solidFill>
                  <a:schemeClr val="bg1"/>
                </a:solidFill>
              </a:rPr>
              <a:t>Breda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Oranjepark</a:t>
            </a:r>
            <a:r>
              <a:rPr lang="cs-CZ" dirty="0" smtClean="0">
                <a:solidFill>
                  <a:schemeClr val="bg1"/>
                </a:solidFill>
              </a:rPr>
              <a:t> v </a:t>
            </a:r>
            <a:r>
              <a:rPr lang="cs-CZ" dirty="0" err="1" smtClean="0">
                <a:solidFill>
                  <a:schemeClr val="bg1"/>
                </a:solidFill>
              </a:rPr>
              <a:t>Vlaardingen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Twickel</a:t>
            </a:r>
            <a:r>
              <a:rPr lang="cs-CZ" dirty="0" smtClean="0">
                <a:solidFill>
                  <a:schemeClr val="bg1"/>
                </a:solidFill>
              </a:rPr>
              <a:t> v </a:t>
            </a:r>
            <a:r>
              <a:rPr lang="cs-CZ" dirty="0" err="1" smtClean="0">
                <a:solidFill>
                  <a:schemeClr val="bg1"/>
                </a:solidFill>
              </a:rPr>
              <a:t>Delden</a:t>
            </a:r>
            <a:r>
              <a:rPr lang="cs-CZ" dirty="0" smtClean="0">
                <a:solidFill>
                  <a:schemeClr val="bg1"/>
                </a:solidFill>
              </a:rPr>
              <a:t>, a De </a:t>
            </a:r>
            <a:r>
              <a:rPr lang="cs-CZ" dirty="0" err="1" smtClean="0">
                <a:solidFill>
                  <a:schemeClr val="bg1"/>
                </a:solidFill>
              </a:rPr>
              <a:t>Haar</a:t>
            </a:r>
            <a:r>
              <a:rPr lang="cs-CZ" dirty="0" smtClean="0">
                <a:solidFill>
                  <a:schemeClr val="bg1"/>
                </a:solidFill>
              </a:rPr>
              <a:t> Hrad v </a:t>
            </a:r>
            <a:r>
              <a:rPr lang="cs-CZ" dirty="0" err="1" smtClean="0">
                <a:solidFill>
                  <a:schemeClr val="bg1"/>
                </a:solidFill>
              </a:rPr>
              <a:t>Haarzuilens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  <a:r>
              <a:rPr lang="cs-CZ" dirty="0" smtClean="0"/>
              <a:t>, navrhování zahrad u budov </a:t>
            </a:r>
            <a:r>
              <a:rPr lang="cs-CZ" dirty="0" smtClean="0">
                <a:solidFill>
                  <a:schemeClr val="bg1"/>
                </a:solidFill>
              </a:rPr>
              <a:t>(ING House, velvyslanectví Nizozemska v Mosambiku a Thajsku, ministerstev zemědělství a financí a státní rady v Haagu, Martini nemocniční Groningen, Ermitáž v Amsterdamu)</a:t>
            </a:r>
            <a:r>
              <a:rPr lang="cs-CZ" dirty="0" smtClean="0"/>
              <a:t> a předvídání schémat pro velké plochy </a:t>
            </a: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 err="1" smtClean="0">
                <a:solidFill>
                  <a:schemeClr val="bg1"/>
                </a:solidFill>
              </a:rPr>
              <a:t>Nieuwe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Hollandse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Waterlinie</a:t>
            </a:r>
            <a:r>
              <a:rPr lang="cs-CZ" dirty="0" smtClean="0">
                <a:solidFill>
                  <a:schemeClr val="bg1"/>
                </a:solidFill>
              </a:rPr>
              <a:t> se </a:t>
            </a:r>
            <a:r>
              <a:rPr lang="cs-CZ" dirty="0" err="1" smtClean="0">
                <a:solidFill>
                  <a:schemeClr val="bg1"/>
                </a:solidFill>
              </a:rPr>
              <a:t>Grebbelinie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Harbour</a:t>
            </a:r>
            <a:r>
              <a:rPr lang="cs-CZ" dirty="0" smtClean="0">
                <a:solidFill>
                  <a:schemeClr val="bg1"/>
                </a:solidFill>
              </a:rPr>
              <a:t> čtvrtina </a:t>
            </a:r>
            <a:r>
              <a:rPr lang="cs-CZ" dirty="0" err="1" smtClean="0">
                <a:solidFill>
                  <a:schemeClr val="bg1"/>
                </a:solidFill>
              </a:rPr>
              <a:t>Deventer</a:t>
            </a:r>
            <a:r>
              <a:rPr lang="cs-CZ" dirty="0" smtClean="0">
                <a:solidFill>
                  <a:schemeClr val="bg1"/>
                </a:solidFill>
              </a:rPr>
              <a:t> a povodí v </a:t>
            </a:r>
            <a:r>
              <a:rPr lang="cs-CZ" dirty="0" err="1" smtClean="0">
                <a:solidFill>
                  <a:schemeClr val="bg1"/>
                </a:solidFill>
              </a:rPr>
              <a:t>Friesland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  <a:r>
              <a:rPr lang="cs-CZ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5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http://www.michaelvangessel.com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>
                <a:hlinkClick r:id="rId3"/>
              </a:rPr>
              <a:t>http://www.landezine.com/index.php/2011/04/twickel-estate-by-michael-van-gessel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48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124744"/>
            <a:ext cx="7125112" cy="4734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</a:t>
            </a:r>
          </a:p>
          <a:p>
            <a:pPr marL="0" indent="0" algn="ctr">
              <a:buNone/>
            </a:pPr>
            <a:r>
              <a:rPr lang="cs-CZ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POZORNOST</a:t>
            </a:r>
            <a:endParaRPr lang="cs-CZ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78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136904" cy="1152128"/>
          </a:xfrm>
        </p:spPr>
        <p:txBody>
          <a:bodyPr/>
          <a:lstStyle/>
          <a:p>
            <a:r>
              <a:rPr lang="en-US" dirty="0" err="1"/>
              <a:t>novinka</a:t>
            </a:r>
            <a:r>
              <a:rPr lang="en-US" dirty="0"/>
              <a:t> - </a:t>
            </a:r>
            <a:r>
              <a:rPr lang="en-US" dirty="0">
                <a:solidFill>
                  <a:schemeClr val="bg1"/>
                </a:solidFill>
              </a:rPr>
              <a:t>CITY PARK GARDEN CITY OSDORP </a:t>
            </a:r>
            <a:r>
              <a:rPr lang="en-US" dirty="0" smtClean="0">
                <a:solidFill>
                  <a:schemeClr val="bg1"/>
                </a:solidFill>
              </a:rPr>
              <a:t>– AMSTERDAM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1999 </a:t>
            </a:r>
            <a:r>
              <a:rPr lang="en-US" dirty="0">
                <a:solidFill>
                  <a:schemeClr val="bg1"/>
                </a:solidFill>
              </a:rPr>
              <a:t>– 2001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27984" y="1268760"/>
            <a:ext cx="4536503" cy="6048672"/>
          </a:xfrm>
        </p:spPr>
        <p:txBody>
          <a:bodyPr>
            <a:normAutofit/>
          </a:bodyPr>
          <a:lstStyle/>
          <a:p>
            <a:r>
              <a:rPr lang="cs-CZ" dirty="0" err="1" smtClean="0"/>
              <a:t>Osdorp</a:t>
            </a:r>
            <a:r>
              <a:rPr lang="cs-CZ" dirty="0" smtClean="0"/>
              <a:t> ,,páteř,, se </a:t>
            </a:r>
            <a:r>
              <a:rPr lang="cs-CZ" dirty="0"/>
              <a:t>skládá z kanálu, vložené do zeleně. Tento otevřený prostor byl značně rozšířen, když byly některé řadové domy zbourány. Obsahovaly </a:t>
            </a:r>
            <a:r>
              <a:rPr lang="cs-CZ" dirty="0" smtClean="0"/>
              <a:t>byty </a:t>
            </a:r>
            <a:r>
              <a:rPr lang="cs-CZ" dirty="0"/>
              <a:t>pro seniory, které se staly nevyhovující, </a:t>
            </a:r>
            <a:r>
              <a:rPr lang="cs-CZ" dirty="0" smtClean="0"/>
              <a:t>jejich </a:t>
            </a:r>
            <a:r>
              <a:rPr lang="cs-CZ" dirty="0"/>
              <a:t>dokončení </a:t>
            </a:r>
            <a:r>
              <a:rPr lang="cs-CZ" dirty="0" smtClean="0"/>
              <a:t>bylo před </a:t>
            </a:r>
            <a:r>
              <a:rPr lang="cs-CZ" dirty="0"/>
              <a:t>více než čtyřiceti lety. </a:t>
            </a:r>
            <a:r>
              <a:rPr lang="cs-CZ" dirty="0" smtClean="0"/>
              <a:t>Náhradní </a:t>
            </a:r>
            <a:r>
              <a:rPr lang="cs-CZ" dirty="0"/>
              <a:t>bydlení bylo poskytnuto v </a:t>
            </a:r>
            <a:r>
              <a:rPr lang="cs-CZ" dirty="0" smtClean="0"/>
              <a:t>budově </a:t>
            </a:r>
            <a:r>
              <a:rPr lang="cs-CZ" dirty="0"/>
              <a:t>zvané </a:t>
            </a:r>
            <a:r>
              <a:rPr lang="cs-CZ" dirty="0" err="1"/>
              <a:t>Parkrandtorens</a:t>
            </a:r>
            <a:r>
              <a:rPr lang="cs-CZ" dirty="0"/>
              <a:t> na </a:t>
            </a:r>
            <a:r>
              <a:rPr lang="cs-CZ" dirty="0" smtClean="0"/>
              <a:t>okraji budoucího městského parku.</a:t>
            </a:r>
            <a:endParaRPr lang="cs-CZ" dirty="0"/>
          </a:p>
          <a:p>
            <a:r>
              <a:rPr lang="cs-CZ" dirty="0"/>
              <a:t>Tento městský park je </a:t>
            </a:r>
            <a:r>
              <a:rPr lang="cs-CZ" dirty="0" smtClean="0"/>
              <a:t>vypracován v hlavním </a:t>
            </a:r>
            <a:r>
              <a:rPr lang="cs-CZ" dirty="0"/>
              <a:t>plánu </a:t>
            </a:r>
            <a:r>
              <a:rPr lang="cs-CZ" dirty="0" err="1"/>
              <a:t>Zuidwest-kwadrant</a:t>
            </a:r>
            <a:r>
              <a:rPr lang="cs-CZ" dirty="0"/>
              <a:t>. Je to skvělé pro velké akce, jindy intimní a tiché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5" name="Zástupný symbol pro obsah 4" descr="http://www.michaelvangessel.com/website/pictures/popup_images/01b_522a_5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157985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9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92971" cy="1123527"/>
          </a:xfrm>
        </p:spPr>
        <p:txBody>
          <a:bodyPr/>
          <a:lstStyle/>
          <a:p>
            <a:r>
              <a:rPr lang="en-US" dirty="0"/>
              <a:t>CITY PARK GARDEN CITY OSDORP – AMSTERDAM</a:t>
            </a:r>
            <a:r>
              <a:rPr lang="cs-CZ" dirty="0"/>
              <a:t> </a:t>
            </a:r>
            <a:r>
              <a:rPr lang="en-US" dirty="0"/>
              <a:t>1999 – 2001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63280" y="1556792"/>
            <a:ext cx="4301208" cy="576064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Centrální promenáda</a:t>
            </a:r>
          </a:p>
          <a:p>
            <a:r>
              <a:rPr lang="cs-CZ" dirty="0" smtClean="0"/>
              <a:t>22,5 m široký </a:t>
            </a:r>
            <a:r>
              <a:rPr lang="cs-CZ" dirty="0"/>
              <a:t>pruh asfaltu </a:t>
            </a:r>
            <a:r>
              <a:rPr lang="cs-CZ" dirty="0" smtClean="0"/>
              <a:t>táhnoucí se pod </a:t>
            </a:r>
            <a:r>
              <a:rPr lang="cs-CZ" dirty="0"/>
              <a:t>mírným úhlem po celé délce parku. </a:t>
            </a:r>
            <a:r>
              <a:rPr lang="cs-CZ" dirty="0" smtClean="0"/>
              <a:t>Zahrnuje stávající </a:t>
            </a:r>
            <a:r>
              <a:rPr lang="cs-CZ" dirty="0"/>
              <a:t>stromy a záhony. </a:t>
            </a:r>
            <a:r>
              <a:rPr lang="cs-CZ" dirty="0" err="1"/>
              <a:t>Skeelers</a:t>
            </a:r>
            <a:r>
              <a:rPr lang="cs-CZ" dirty="0"/>
              <a:t> a skateboardisté ​​by mohly </a:t>
            </a:r>
            <a:r>
              <a:rPr lang="cs-CZ" dirty="0" smtClean="0"/>
              <a:t>přinášet </a:t>
            </a:r>
            <a:r>
              <a:rPr lang="cs-CZ" dirty="0"/>
              <a:t>život a </a:t>
            </a:r>
            <a:r>
              <a:rPr lang="cs-CZ" dirty="0" smtClean="0"/>
              <a:t>vitalitu.</a:t>
            </a:r>
            <a:endParaRPr lang="cs-CZ" dirty="0"/>
          </a:p>
          <a:p>
            <a:r>
              <a:rPr lang="cs-CZ" dirty="0"/>
              <a:t>Otevřenost</a:t>
            </a:r>
          </a:p>
          <a:p>
            <a:r>
              <a:rPr lang="cs-CZ" dirty="0"/>
              <a:t>Eliminace </a:t>
            </a:r>
            <a:r>
              <a:rPr lang="cs-CZ" dirty="0" smtClean="0"/>
              <a:t>podrostu </a:t>
            </a:r>
            <a:r>
              <a:rPr lang="cs-CZ" dirty="0"/>
              <a:t>a </a:t>
            </a:r>
            <a:r>
              <a:rPr lang="cs-CZ" dirty="0" smtClean="0"/>
              <a:t>keřů </a:t>
            </a:r>
            <a:r>
              <a:rPr lang="cs-CZ" dirty="0"/>
              <a:t>vytváří otevřený zelený </a:t>
            </a:r>
            <a:r>
              <a:rPr lang="cs-CZ" dirty="0" smtClean="0"/>
              <a:t>prostor, který </a:t>
            </a:r>
            <a:r>
              <a:rPr lang="cs-CZ" dirty="0" err="1" smtClean="0"/>
              <a:t>zahrňuje</a:t>
            </a:r>
            <a:r>
              <a:rPr lang="cs-CZ" dirty="0" smtClean="0"/>
              <a:t> vzrostlé stromy </a:t>
            </a:r>
            <a:r>
              <a:rPr lang="cs-CZ" dirty="0"/>
              <a:t>na louce </a:t>
            </a:r>
            <a:r>
              <a:rPr lang="cs-CZ" dirty="0" smtClean="0"/>
              <a:t>s trávou. </a:t>
            </a:r>
            <a:r>
              <a:rPr lang="cs-CZ" dirty="0"/>
              <a:t>Na úrovni očí je kompletní výhled do </a:t>
            </a:r>
            <a:r>
              <a:rPr lang="cs-CZ" dirty="0" smtClean="0"/>
              <a:t>okolí.</a:t>
            </a:r>
            <a:endParaRPr lang="cs-CZ" dirty="0"/>
          </a:p>
          <a:p>
            <a:r>
              <a:rPr lang="cs-CZ" dirty="0" smtClean="0"/>
              <a:t>Mobiliář - lavičky</a:t>
            </a:r>
            <a:endParaRPr lang="cs-CZ" dirty="0"/>
          </a:p>
          <a:p>
            <a:r>
              <a:rPr lang="cs-CZ" dirty="0"/>
              <a:t>Dlouhé kamenné </a:t>
            </a:r>
            <a:r>
              <a:rPr lang="cs-CZ" dirty="0" smtClean="0"/>
              <a:t>lavičky, kolem </a:t>
            </a:r>
            <a:r>
              <a:rPr lang="cs-CZ" dirty="0"/>
              <a:t>centrální </a:t>
            </a:r>
            <a:r>
              <a:rPr lang="cs-CZ" dirty="0" smtClean="0"/>
              <a:t>promenády  se nabízí k odpočinku</a:t>
            </a:r>
            <a:r>
              <a:rPr lang="cs-CZ" dirty="0"/>
              <a:t>.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5" name="Zástupný symbol pro obsah 4" descr="http://www.michaelvangessel.com/website/pictures/popup_images/01c_837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3613354" cy="49316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8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5937" y="0"/>
            <a:ext cx="5256583" cy="2060848"/>
          </a:xfrm>
        </p:spPr>
        <p:txBody>
          <a:bodyPr/>
          <a:lstStyle/>
          <a:p>
            <a:r>
              <a:rPr lang="en-US" dirty="0"/>
              <a:t>CITY PARK GARDEN CITY </a:t>
            </a:r>
            <a:r>
              <a:rPr lang="en-US" dirty="0" smtClean="0"/>
              <a:t>OSDORP </a:t>
            </a:r>
            <a:r>
              <a:rPr lang="en-US" dirty="0"/>
              <a:t>AMSTERDAM 1999 – 2001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98238" y="1628800"/>
            <a:ext cx="4545762" cy="5400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Vegetace je nízká a skládá se hlavně z </a:t>
            </a:r>
            <a:r>
              <a:rPr lang="cs-CZ" dirty="0" smtClean="0"/>
              <a:t>květin, </a:t>
            </a:r>
            <a:r>
              <a:rPr lang="cs-CZ" dirty="0"/>
              <a:t>které kvetou v různých ročních </a:t>
            </a:r>
            <a:r>
              <a:rPr lang="cs-CZ" dirty="0" smtClean="0"/>
              <a:t>obdobích.</a:t>
            </a:r>
          </a:p>
          <a:p>
            <a:r>
              <a:rPr lang="cs-CZ" dirty="0" smtClean="0"/>
              <a:t>Osvětlení</a:t>
            </a:r>
            <a:endParaRPr lang="cs-CZ" dirty="0"/>
          </a:p>
          <a:p>
            <a:r>
              <a:rPr lang="cs-CZ" dirty="0"/>
              <a:t>Nad </a:t>
            </a:r>
            <a:r>
              <a:rPr lang="cs-CZ" dirty="0" smtClean="0"/>
              <a:t>centrální oblastí parku jsou závěsná svítidla. Vysoké </a:t>
            </a:r>
            <a:r>
              <a:rPr lang="cs-CZ" dirty="0"/>
              <a:t>sloupy veřejného osvětlení </a:t>
            </a:r>
            <a:r>
              <a:rPr lang="cs-CZ" dirty="0" smtClean="0"/>
              <a:t>vytvářejí </a:t>
            </a:r>
            <a:r>
              <a:rPr lang="cs-CZ" dirty="0"/>
              <a:t>klidnější </a:t>
            </a:r>
            <a:r>
              <a:rPr lang="cs-CZ" dirty="0" smtClean="0"/>
              <a:t>světlo v </a:t>
            </a:r>
            <a:r>
              <a:rPr lang="cs-CZ" dirty="0"/>
              <a:t>parku</a:t>
            </a:r>
            <a:r>
              <a:rPr lang="cs-CZ" dirty="0" smtClean="0"/>
              <a:t>.</a:t>
            </a:r>
          </a:p>
          <a:p>
            <a:r>
              <a:rPr lang="cs-CZ" dirty="0"/>
              <a:t>Na východní straně parku je vodní část. Zbývající tři okraje jsou ohraničeny 3 m vysokým plotem, který byl speciálně navržen pro </a:t>
            </a:r>
            <a:r>
              <a:rPr lang="cs-CZ" dirty="0" err="1"/>
              <a:t>Osdorp</a:t>
            </a:r>
            <a:r>
              <a:rPr lang="cs-CZ" dirty="0"/>
              <a:t>. Jeho funkce je především symbolická: brány existují, ale nemůže být uzavřen. Stávající škola, kostel a zahrady zbývajících domů jsou také obklopeny stejným plotem, situování plotu je v parku a ne okolo něj.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5" name="Zástupný symbol pro obsah 4" descr="http://www.michaelvangessel.com/website/pictures/popup_images/01f_522a_5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471863" cy="2075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michaelvangessel.com/website/pictures/popup_images/01g_370b_37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26659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michaelvangessel.com/website/pictures/popup_images/01d_522a_52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55252"/>
            <a:ext cx="3266598" cy="18330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4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64896" cy="1296144"/>
          </a:xfrm>
        </p:spPr>
        <p:txBody>
          <a:bodyPr/>
          <a:lstStyle/>
          <a:p>
            <a:r>
              <a:rPr lang="cs-CZ" dirty="0"/>
              <a:t>Zahrada</a:t>
            </a:r>
            <a:r>
              <a:rPr lang="cs-CZ" dirty="0">
                <a:solidFill>
                  <a:schemeClr val="bg1"/>
                </a:solidFill>
              </a:rPr>
              <a:t> - OFFICE BUILDING ING HOUSE – AMSTERDAM 1998-2002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1340768"/>
            <a:ext cx="4464495" cy="525658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Pro bankovní a pojišťovací </a:t>
            </a:r>
            <a:r>
              <a:rPr lang="cs-CZ" dirty="0" smtClean="0"/>
              <a:t>skupinu </a:t>
            </a:r>
            <a:r>
              <a:rPr lang="cs-CZ" dirty="0"/>
              <a:t>architektů ING </a:t>
            </a:r>
            <a:r>
              <a:rPr lang="cs-CZ" dirty="0" err="1"/>
              <a:t>Meyer</a:t>
            </a:r>
            <a:r>
              <a:rPr lang="cs-CZ" dirty="0"/>
              <a:t> a van </a:t>
            </a:r>
            <a:r>
              <a:rPr lang="cs-CZ" dirty="0" err="1"/>
              <a:t>Schooten</a:t>
            </a:r>
            <a:r>
              <a:rPr lang="cs-CZ" dirty="0"/>
              <a:t> navrhl kulatý a zářivý svazek na nohách. Její tvar je </a:t>
            </a:r>
            <a:r>
              <a:rPr lang="cs-CZ" dirty="0" smtClean="0"/>
              <a:t>určen do </a:t>
            </a:r>
            <a:r>
              <a:rPr lang="cs-CZ" dirty="0"/>
              <a:t>úzkého místa vedle </a:t>
            </a:r>
            <a:r>
              <a:rPr lang="cs-CZ" dirty="0" smtClean="0"/>
              <a:t>dálnice</a:t>
            </a:r>
            <a:r>
              <a:rPr lang="cs-CZ" dirty="0"/>
              <a:t>. Úzkostlivě udržovaný trávník v úrovni terénu je </a:t>
            </a:r>
            <a:r>
              <a:rPr lang="cs-CZ" dirty="0" smtClean="0"/>
              <a:t>osvětlen, </a:t>
            </a:r>
            <a:r>
              <a:rPr lang="cs-CZ" dirty="0"/>
              <a:t>aby se ve dne v noci místo </a:t>
            </a:r>
            <a:r>
              <a:rPr lang="cs-CZ" dirty="0" smtClean="0"/>
              <a:t>lesklo. Široká cesta </a:t>
            </a:r>
            <a:r>
              <a:rPr lang="cs-CZ" dirty="0"/>
              <a:t>s jemně </a:t>
            </a:r>
            <a:r>
              <a:rPr lang="cs-CZ" dirty="0" smtClean="0"/>
              <a:t>modelovaným povrchem z kamene tvoří hlavní osu </a:t>
            </a:r>
            <a:r>
              <a:rPr lang="cs-CZ" dirty="0"/>
              <a:t>k jezeru, </a:t>
            </a:r>
            <a:r>
              <a:rPr lang="cs-CZ" dirty="0" smtClean="0"/>
              <a:t>a končí molem.</a:t>
            </a:r>
          </a:p>
          <a:p>
            <a:r>
              <a:rPr lang="cs-CZ" dirty="0"/>
              <a:t>Uvnitř </a:t>
            </a:r>
            <a:r>
              <a:rPr lang="cs-CZ" dirty="0" smtClean="0"/>
              <a:t>budovy - </a:t>
            </a:r>
            <a:r>
              <a:rPr lang="cs-CZ" dirty="0"/>
              <a:t>zahrady poskytují vizuální úlevu a pomáhají uživatelům a návštěvníkům najít cestu. Prostor mezi podrostem a </a:t>
            </a:r>
            <a:r>
              <a:rPr lang="cs-CZ" dirty="0" smtClean="0"/>
              <a:t>listovou korunou je </a:t>
            </a:r>
            <a:r>
              <a:rPr lang="cs-CZ" dirty="0"/>
              <a:t>bez </a:t>
            </a:r>
            <a:r>
              <a:rPr lang="cs-CZ" dirty="0" smtClean="0"/>
              <a:t>vegetace s otevřeným </a:t>
            </a:r>
            <a:r>
              <a:rPr lang="cs-CZ" dirty="0"/>
              <a:t>výhledem</a:t>
            </a:r>
            <a:r>
              <a:rPr lang="cs-CZ" dirty="0" smtClean="0"/>
              <a:t>.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5" name="Zástupný symbol pro obsah 4" descr="http://www.michaelvangessel.com/website/pictures/popup_images/10b_5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67240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michaelvangessel.com/website/pictures/popup_images/10c_5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45485"/>
            <a:ext cx="3672408" cy="26387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0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736987" cy="1843607"/>
          </a:xfrm>
        </p:spPr>
        <p:txBody>
          <a:bodyPr/>
          <a:lstStyle/>
          <a:p>
            <a:r>
              <a:rPr lang="cs-CZ" dirty="0"/>
              <a:t>OFFICE BUILDING ING HOUSE – AMSTERDAM 1998-2002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63280" y="980728"/>
            <a:ext cx="4085184" cy="5544615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Kapradiny</a:t>
            </a:r>
          </a:p>
          <a:p>
            <a:r>
              <a:rPr lang="cs-CZ" dirty="0" smtClean="0"/>
              <a:t>Ve </a:t>
            </a:r>
            <a:r>
              <a:rPr lang="cs-CZ" dirty="0"/>
              <a:t>třetím patře je lodžie na severní </a:t>
            </a:r>
            <a:r>
              <a:rPr lang="cs-CZ" dirty="0" smtClean="0"/>
              <a:t>straně. Která má </a:t>
            </a:r>
            <a:r>
              <a:rPr lang="cs-CZ" dirty="0"/>
              <a:t>subtropické klima. Kapradiny </a:t>
            </a:r>
            <a:r>
              <a:rPr lang="cs-CZ" dirty="0" smtClean="0"/>
              <a:t>jsou </a:t>
            </a:r>
            <a:r>
              <a:rPr lang="cs-CZ" dirty="0"/>
              <a:t>různých druhů a </a:t>
            </a:r>
            <a:r>
              <a:rPr lang="cs-CZ" dirty="0" smtClean="0"/>
              <a:t>velikostí, </a:t>
            </a:r>
            <a:r>
              <a:rPr lang="cs-CZ" dirty="0"/>
              <a:t>tvoří </a:t>
            </a:r>
            <a:r>
              <a:rPr lang="cs-CZ" dirty="0" smtClean="0"/>
              <a:t>atmosféru džungle. </a:t>
            </a:r>
            <a:r>
              <a:rPr lang="cs-CZ" dirty="0"/>
              <a:t>Velké kusy rezavě hnědé </a:t>
            </a:r>
            <a:r>
              <a:rPr lang="cs-CZ" dirty="0" smtClean="0"/>
              <a:t>lávové </a:t>
            </a:r>
            <a:r>
              <a:rPr lang="cs-CZ" dirty="0"/>
              <a:t>kameny pokrývají zem, smíchanou </a:t>
            </a:r>
            <a:r>
              <a:rPr lang="cs-CZ" dirty="0" smtClean="0"/>
              <a:t>s </a:t>
            </a:r>
            <a:r>
              <a:rPr lang="cs-CZ" dirty="0" err="1" smtClean="0"/>
              <a:t>kliviemi</a:t>
            </a:r>
            <a:r>
              <a:rPr lang="cs-CZ" dirty="0" smtClean="0"/>
              <a:t>, které jsou jasně </a:t>
            </a:r>
            <a:r>
              <a:rPr lang="cs-CZ" dirty="0"/>
              <a:t>oranžové v březnu</a:t>
            </a:r>
            <a:r>
              <a:rPr lang="cs-CZ" dirty="0" smtClean="0"/>
              <a:t>.</a:t>
            </a:r>
          </a:p>
          <a:p>
            <a:r>
              <a:rPr lang="cs-CZ" dirty="0" smtClean="0"/>
              <a:t>Palmy</a:t>
            </a:r>
            <a:endParaRPr lang="cs-CZ" dirty="0"/>
          </a:p>
          <a:p>
            <a:r>
              <a:rPr lang="cs-CZ" dirty="0"/>
              <a:t>Z lodžie na jižní straně má spoustu slunce. Na terase </a:t>
            </a:r>
            <a:r>
              <a:rPr lang="cs-CZ" dirty="0" smtClean="0"/>
              <a:t>devět stromů.</a:t>
            </a:r>
          </a:p>
          <a:p>
            <a:r>
              <a:rPr lang="cs-CZ" dirty="0" smtClean="0"/>
              <a:t>Jedle</a:t>
            </a:r>
            <a:endParaRPr lang="cs-CZ" dirty="0"/>
          </a:p>
          <a:p>
            <a:r>
              <a:rPr lang="cs-CZ" dirty="0"/>
              <a:t>V horní části se otevře střecha s</a:t>
            </a:r>
            <a:r>
              <a:rPr lang="cs-CZ" dirty="0" smtClean="0"/>
              <a:t> </a:t>
            </a:r>
            <a:r>
              <a:rPr lang="cs-CZ" dirty="0"/>
              <a:t>atriem s osmi </a:t>
            </a:r>
            <a:r>
              <a:rPr lang="cs-CZ" dirty="0" smtClean="0"/>
              <a:t>skotskými jedlemi. Typického holandského </a:t>
            </a:r>
            <a:r>
              <a:rPr lang="cs-CZ" dirty="0"/>
              <a:t>borovicového lesa, tato zahrada ostře kontrastuje s okolní </a:t>
            </a:r>
            <a:r>
              <a:rPr lang="cs-CZ" dirty="0" smtClean="0"/>
              <a:t>holandskou krajinou. </a:t>
            </a:r>
            <a:r>
              <a:rPr lang="cs-CZ" dirty="0"/>
              <a:t>Rašelinové zakrytí země </a:t>
            </a:r>
            <a:r>
              <a:rPr lang="cs-CZ" dirty="0" smtClean="0"/>
              <a:t>kde </a:t>
            </a:r>
            <a:r>
              <a:rPr lang="cs-CZ" dirty="0"/>
              <a:t>rostou kapradiny, borůvky a japonské </a:t>
            </a:r>
            <a:r>
              <a:rPr lang="cs-CZ" dirty="0" smtClean="0"/>
              <a:t>sasanky.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4" descr="http://www.michaelvangessel.com/website/pictures/popup_images/10e_809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3225031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9C22-3549-4400-BF69-72D0CD2C179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6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Léto</Template>
  <TotalTime>10077</TotalTime>
  <Words>3440</Words>
  <Application>Microsoft Office PowerPoint</Application>
  <PresentationFormat>Předvádění na obrazovce (4:3)</PresentationFormat>
  <Paragraphs>214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Arial</vt:lpstr>
      <vt:lpstr>Calibri</vt:lpstr>
      <vt:lpstr>Courier New</vt:lpstr>
      <vt:lpstr>Trebuchet MS</vt:lpstr>
      <vt:lpstr>Verdana</vt:lpstr>
      <vt:lpstr>Wingdings 2</vt:lpstr>
      <vt:lpstr>Summer</vt:lpstr>
      <vt:lpstr>MICHAEL R. VAN GESSEL  Krajinářský architekt</vt:lpstr>
      <vt:lpstr>OBSAH</vt:lpstr>
      <vt:lpstr>Biografie</vt:lpstr>
      <vt:lpstr>Biografie</vt:lpstr>
      <vt:lpstr>novinka - CITY PARK GARDEN CITY OSDORP – AMSTERDAM 1999 – 2001  </vt:lpstr>
      <vt:lpstr>CITY PARK GARDEN CITY OSDORP – AMSTERDAM 1999 – 2001</vt:lpstr>
      <vt:lpstr>CITY PARK GARDEN CITY OSDORP AMSTERDAM 1999 – 2001 </vt:lpstr>
      <vt:lpstr>Zahrada - OFFICE BUILDING ING HOUSE – AMSTERDAM 1998-2002 </vt:lpstr>
      <vt:lpstr>OFFICE BUILDING ING HOUSE – AMSTERDAM 1998-2002</vt:lpstr>
      <vt:lpstr>OFFICE BUILDING ING HOUSE – AMSTERDAM 1998-2002</vt:lpstr>
      <vt:lpstr>MINISTERSTVO ZEMĚDĚLSTVÍ  THE HAGUE 2001</vt:lpstr>
      <vt:lpstr>MINISTERSTVO ZEMĚDĚLSTVÍ  THE HAGUE 2001</vt:lpstr>
      <vt:lpstr>Renovace - VONDELPARK AMSTERDAM 2001 </vt:lpstr>
      <vt:lpstr>VONDELPARK AMSTERDAM 2001</vt:lpstr>
      <vt:lpstr>VONDELPARK AMSTERDAM 2001</vt:lpstr>
      <vt:lpstr>ARTIS ZOO – AMSTERDAM 2004</vt:lpstr>
      <vt:lpstr>Prezentace aplikace PowerPoint</vt:lpstr>
      <vt:lpstr>Prezentace aplikace PowerPoint</vt:lpstr>
      <vt:lpstr>WATERLINIE – UTRECHT 2004 – 2005  </vt:lpstr>
      <vt:lpstr>WATERLINIE – UTRECHT  2004 – 2005</vt:lpstr>
      <vt:lpstr>Novinka - ORANJEWOOD ESTATE – 2004 – 2005  HEERENVEEN – MUZEUM PARK</vt:lpstr>
      <vt:lpstr>ORANJEWOOD ESTATE –  2004 – 2005  HEERENVEEN – MUZEUM PARK</vt:lpstr>
      <vt:lpstr>ORANJEWOOD ESTATE –  2004 – 2005  HEERENVEEN – MUZEUM PARK</vt:lpstr>
      <vt:lpstr>ORANJEWOOD ESTATE – 2004 – 2005  HEERENVEEN – MUZEUM PARK</vt:lpstr>
      <vt:lpstr>KLÁŠTER GARDEN – 2006- 2008  DORDRECHT- KLOOSTERTUIN </vt:lpstr>
      <vt:lpstr>KLÁŠTER GARDEN –  2006- 2008 – DORDRECHT- KLOOSTERTUIN</vt:lpstr>
      <vt:lpstr>KLÁŠTER GARDEN – 2006- 2008 – DORDRECHT- KLOOSTERTUIN</vt:lpstr>
      <vt:lpstr>KLÁŠTER GARDEN – 2006- 2008 – DORDRECHT- KLOOSTERTUIN</vt:lpstr>
      <vt:lpstr>Novinka - WATER PARK GARDEN CITY OSDORP AMSTERDAM 2005 - 2010</vt:lpstr>
      <vt:lpstr>WATER PARK GARDEN CITY OSDORP AMSTERDAM  2005 - 2010</vt:lpstr>
      <vt:lpstr>WATER PARK GARDEN CITY OSDORP AMSTERDAM 2005 - 2010</vt:lpstr>
      <vt:lpstr>MARTINI HOSPITAL GRONINGEN 2006 – 2008 </vt:lpstr>
      <vt:lpstr>MARTINI HOSPITAL GRONINGEN 2006 – 2008</vt:lpstr>
      <vt:lpstr>MARTINI HOSPITAL GRONINGEN 2006 – 2008</vt:lpstr>
      <vt:lpstr>GARDEN OF THE 21ST CENTURY – PARK AND ROYAL LAZIENKI MUSEUM  WARSAW 2013 – 2016 </vt:lpstr>
      <vt:lpstr>PARK AND ROYAL LAZIENKI MUSEUM  WARSAW  2013 – 2016</vt:lpstr>
      <vt:lpstr>PARK AND ROYAL LAZIENKI MUSEUM  WARSAW  2013 – 2016</vt:lpstr>
      <vt:lpstr>PARK AND ROYAL LAZIENKI MUSEUM  WARSAW 2013 – 2016</vt:lpstr>
      <vt:lpstr>ZÁVĚR</vt:lpstr>
      <vt:lpstr>ZDROJE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Poláčková</dc:creator>
  <cp:lastModifiedBy>user</cp:lastModifiedBy>
  <cp:revision>77</cp:revision>
  <dcterms:created xsi:type="dcterms:W3CDTF">2016-04-03T15:33:13Z</dcterms:created>
  <dcterms:modified xsi:type="dcterms:W3CDTF">2016-04-16T15:34:16Z</dcterms:modified>
</cp:coreProperties>
</file>